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70.jpg" ContentType="image/jp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150" r:id="rId5"/>
    <p:sldId id="3083" r:id="rId6"/>
    <p:sldId id="3084" r:id="rId7"/>
    <p:sldId id="3085" r:id="rId8"/>
    <p:sldId id="3086" r:id="rId9"/>
    <p:sldId id="3089" r:id="rId10"/>
    <p:sldId id="3090" r:id="rId11"/>
    <p:sldId id="3074" r:id="rId12"/>
    <p:sldId id="3148" r:id="rId13"/>
    <p:sldId id="3289" r:id="rId14"/>
    <p:sldId id="3087" r:id="rId15"/>
    <p:sldId id="3091" r:id="rId16"/>
    <p:sldId id="3092" r:id="rId17"/>
    <p:sldId id="3093" r:id="rId18"/>
    <p:sldId id="3094" r:id="rId19"/>
    <p:sldId id="3095" r:id="rId20"/>
    <p:sldId id="3097" r:id="rId21"/>
    <p:sldId id="3096" r:id="rId22"/>
    <p:sldId id="3149" r:id="rId23"/>
    <p:sldId id="3098" r:id="rId24"/>
    <p:sldId id="3099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B8CFC4-1360-96DB-2B86-2D40B0680C12}" name="Juan Pablo Herrera Gutierrez" initials="JG" userId="S::jherrera@titularizadora.com::b4a77783-3139-4e18-8e7e-3df62b79513a" providerId="AD"/>
  <p188:author id="{D1CC64C7-30AC-778E-2FB4-17E5F45A41D3}" name="Sebastian Celis" initials="SC" userId="S::scelis@titularizadora.com::c6b6b37f-5828-4a50-8f66-5b6c4d8daf87" providerId="AD"/>
  <p188:author id="{87B6D1DF-FAB6-0DAC-E1D8-384006D71528}" name="Mónica Patricia Padilla" initials="MP" userId="S::mpadilla@titularizadora.com::c3b2a44b-39eb-4a80-b135-834b4410d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73D"/>
    <a:srgbClr val="1B633D"/>
    <a:srgbClr val="F82424"/>
    <a:srgbClr val="621F14"/>
    <a:srgbClr val="008E40"/>
    <a:srgbClr val="CA3F28"/>
    <a:srgbClr val="2B9B60"/>
    <a:srgbClr val="A53421"/>
    <a:srgbClr val="E2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4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pache2\Tesoreria\Emisi&#243;n%20Internacional\2021\Gr&#225;ficos%20NDR%20Presentation\Accionist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BVC\Hist&#243;rico%20colocaci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Emisiones%20completo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B_Tesoreria\ALCO\Informaci&#243;n%20ALCO\D.%20Tenedores\Tenedores%20Nuevo%202020\2022\Tenedores%20Enero%20TIN%20SF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01_Observatorio_Econ&#243;mico\01_BASES_DE_DATOS\Nuevo\2%20Financiaci&#243;n\04%20-%20Tasas%20de%20inter&#233;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haredfiles\Corporativo\InvestigacionesEconomicas\Informes%20Mensuales\Presentacion%20corporativa\Gr&#225;fica%20Evoluci&#243;n%20saldo%20en%20mora%20e%20indicad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sharedfiles\Corporativo\InvestigacionesEconomicas\Informes%20Mensuales\Presentacion%20corporativa\Presentaci&#243;n%20Corporativa_C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6737485153682"/>
          <c:y val="0.10864348966016391"/>
          <c:w val="0.45353004148979797"/>
          <c:h val="0.773484268247132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A9-4466-A258-47BA8FEBC21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A9-4466-A258-47BA8FEBC211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A9-4466-A258-47BA8FEBC21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A9-4466-A258-47BA8FEBC211}"/>
              </c:ext>
            </c:extLst>
          </c:dPt>
          <c:dPt>
            <c:idx val="4"/>
            <c:bubble3D val="0"/>
            <c:spPr>
              <a:solidFill>
                <a:srgbClr val="E98B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A9-4466-A258-47BA8FEBC2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26,98%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CA9-4466-A258-47BA8FEBC211}"/>
                </c:ext>
              </c:extLst>
            </c:dLbl>
            <c:dLbl>
              <c:idx val="1"/>
              <c:layout>
                <c:manualLayout>
                  <c:x val="-5.4112496471503064E-3"/>
                  <c:y val="-4.614376216269720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A9-4466-A258-47BA8FEBC2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26,85%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CA9-4466-A258-47BA8FEBC21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12,65%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CA9-4466-A258-47BA8FEBC211}"/>
                </c:ext>
              </c:extLst>
            </c:dLbl>
            <c:dLbl>
              <c:idx val="4"/>
              <c:layout>
                <c:manualLayout>
                  <c:x val="2.7056248235751532E-3"/>
                  <c:y val="-1.84575048650785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/>
                      <a:t>6,35%</a:t>
                    </a:r>
                    <a:endParaRPr lang="en-US" sz="110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CA9-4466-A258-47BA8FEBC2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Hoja1!$B$3:$B$8</c:f>
              <c:strCache>
                <c:ptCount val="6"/>
                <c:pt idx="0">
                  <c:v>Bancolombia</c:v>
                </c:pt>
                <c:pt idx="1">
                  <c:v>Banco Caja Social</c:v>
                </c:pt>
                <c:pt idx="2">
                  <c:v>Davivienda</c:v>
                </c:pt>
                <c:pt idx="3">
                  <c:v>AV Villas</c:v>
                </c:pt>
                <c:pt idx="4">
                  <c:v>Banco Colpatria</c:v>
                </c:pt>
                <c:pt idx="5">
                  <c:v>Otros</c:v>
                </c:pt>
              </c:strCache>
            </c:strRef>
          </c:cat>
          <c:val>
            <c:numRef>
              <c:f>Hoja1!$D$3:$D$7</c:f>
              <c:numCache>
                <c:formatCode>0.00%</c:formatCode>
                <c:ptCount val="5"/>
                <c:pt idx="0">
                  <c:v>0.26979999999999998</c:v>
                </c:pt>
                <c:pt idx="1">
                  <c:v>0.26980000000000004</c:v>
                </c:pt>
                <c:pt idx="2">
                  <c:v>0.26980000000000004</c:v>
                </c:pt>
                <c:pt idx="3">
                  <c:v>0.127</c:v>
                </c:pt>
                <c:pt idx="4">
                  <c:v>6.3500000000000001E-2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A9-4466-A258-47BA8FEBC2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4178734033842"/>
          <c:y val="0.18903344289171062"/>
          <c:w val="0.82090973086623498"/>
          <c:h val="0.609311043326791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USD!$B$3</c:f>
              <c:strCache>
                <c:ptCount val="1"/>
                <c:pt idx="0">
                  <c:v>Colocaciones totales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24-45CC-9B53-A10500621541}"/>
              </c:ext>
            </c:extLst>
          </c:dPt>
          <c:dLbls>
            <c:dLbl>
              <c:idx val="3"/>
              <c:layout>
                <c:manualLayout>
                  <c:x val="-7.1047957371226014E-3"/>
                  <c:y val="1.4048369001953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24-45CC-9B53-A10500621541}"/>
                </c:ext>
              </c:extLst>
            </c:dLbl>
            <c:dLbl>
              <c:idx val="4"/>
              <c:layout>
                <c:manualLayout>
                  <c:x val="7.1047957371224713E-3"/>
                  <c:y val="-1.40483690019530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24-45CC-9B53-A105006215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Hoja1!$B$4:$B$22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USD!$C$4:$C$22</c:f>
              <c:numCache>
                <c:formatCode>_ "$"\ * #,##0_ ;_ "$"\ * \-#,##0_ ;_ "$"\ * "-"??_ ;_ @_ </c:formatCode>
                <c:ptCount val="19"/>
                <c:pt idx="0">
                  <c:v>1160.6651008100678</c:v>
                </c:pt>
                <c:pt idx="1">
                  <c:v>1267.0956814896576</c:v>
                </c:pt>
                <c:pt idx="2">
                  <c:v>1400.4497205857715</c:v>
                </c:pt>
                <c:pt idx="3">
                  <c:v>3303.0369039054726</c:v>
                </c:pt>
                <c:pt idx="4">
                  <c:v>3398.868831392464</c:v>
                </c:pt>
                <c:pt idx="5">
                  <c:v>2178.1135222201965</c:v>
                </c:pt>
                <c:pt idx="6">
                  <c:v>2506.6471368368921</c:v>
                </c:pt>
                <c:pt idx="7">
                  <c:v>2282.2436400340489</c:v>
                </c:pt>
                <c:pt idx="8">
                  <c:v>2466.2990844855281</c:v>
                </c:pt>
                <c:pt idx="9">
                  <c:v>1457.2465153406818</c:v>
                </c:pt>
                <c:pt idx="10">
                  <c:v>2398.3074026047166</c:v>
                </c:pt>
                <c:pt idx="11">
                  <c:v>3016.3769457713129</c:v>
                </c:pt>
                <c:pt idx="12">
                  <c:v>2361.0607946149717</c:v>
                </c:pt>
                <c:pt idx="13">
                  <c:v>3366.1211039261675</c:v>
                </c:pt>
                <c:pt idx="14">
                  <c:v>3186.539029798937</c:v>
                </c:pt>
                <c:pt idx="15">
                  <c:v>2596.7601026428215</c:v>
                </c:pt>
                <c:pt idx="16">
                  <c:v>614.30537299946786</c:v>
                </c:pt>
                <c:pt idx="17">
                  <c:v>797.25453717959454</c:v>
                </c:pt>
                <c:pt idx="18">
                  <c:v>1205.779616252599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24-45CC-9B53-A10500621541}"/>
            </c:ext>
          </c:extLst>
        </c:ser>
        <c:ser>
          <c:idx val="2"/>
          <c:order val="1"/>
          <c:tx>
            <c:strRef>
              <c:f>USD!$D$3</c:f>
              <c:strCache>
                <c:ptCount val="1"/>
                <c:pt idx="0">
                  <c:v>Colocaciones TC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1.0495245426562468E-2"/>
                  <c:y val="7.0796460176991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24-45CC-9B53-A10500621541}"/>
                </c:ext>
              </c:extLst>
            </c:dLbl>
            <c:dLbl>
              <c:idx val="10"/>
              <c:layout>
                <c:manualLayout>
                  <c:x val="1.00497947547035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24-45CC-9B53-A10500621541}"/>
                </c:ext>
              </c:extLst>
            </c:dLbl>
            <c:dLbl>
              <c:idx val="11"/>
              <c:layout>
                <c:manualLayout>
                  <c:x val="1.40697126565849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24-45CC-9B53-A10500621541}"/>
                </c:ext>
              </c:extLst>
            </c:dLbl>
            <c:dLbl>
              <c:idx val="12"/>
              <c:layout>
                <c:manualLayout>
                  <c:x val="1.192041480540534E-2"/>
                  <c:y val="-1.435408454379343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24-45CC-9B53-A1050062154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Hoja1!$B$4:$B$22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USD!$D$4:$D$22</c:f>
              <c:numCache>
                <c:formatCode>_ "$"\ * #,##0_ ;_ "$"\ * \-#,##0_ ;_ "$"\ * "-"??_ ;_ @_ </c:formatCode>
                <c:ptCount val="19"/>
                <c:pt idx="0">
                  <c:v>58.709770243069585</c:v>
                </c:pt>
                <c:pt idx="1">
                  <c:v>180.46317895622479</c:v>
                </c:pt>
                <c:pt idx="2">
                  <c:v>216.67019798370009</c:v>
                </c:pt>
                <c:pt idx="3">
                  <c:v>141.56347008563856</c:v>
                </c:pt>
                <c:pt idx="4">
                  <c:v>288.23800701356515</c:v>
                </c:pt>
                <c:pt idx="5">
                  <c:v>193.66099849220976</c:v>
                </c:pt>
                <c:pt idx="6">
                  <c:v>243.66361002434144</c:v>
                </c:pt>
                <c:pt idx="7">
                  <c:v>89.384171158830426</c:v>
                </c:pt>
                <c:pt idx="8">
                  <c:v>218.00055187094102</c:v>
                </c:pt>
                <c:pt idx="9">
                  <c:v>160.03825267475088</c:v>
                </c:pt>
                <c:pt idx="10">
                  <c:v>224.75909847939846</c:v>
                </c:pt>
                <c:pt idx="11">
                  <c:v>357.91161366326509</c:v>
                </c:pt>
                <c:pt idx="12">
                  <c:v>207.00658579213192</c:v>
                </c:pt>
                <c:pt idx="13">
                  <c:v>363.95681984961516</c:v>
                </c:pt>
                <c:pt idx="14">
                  <c:v>17.700102490317622</c:v>
                </c:pt>
                <c:pt idx="15">
                  <c:v>134.43531740241247</c:v>
                </c:pt>
                <c:pt idx="16">
                  <c:v>35.572516827136283</c:v>
                </c:pt>
                <c:pt idx="17">
                  <c:v>41.883062489529237</c:v>
                </c:pt>
                <c:pt idx="18">
                  <c:v>299.24955406857003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24-45CC-9B53-A10500621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12918016"/>
        <c:axId val="151098432"/>
      </c:barChart>
      <c:lineChart>
        <c:grouping val="standard"/>
        <c:varyColors val="0"/>
        <c:ser>
          <c:idx val="0"/>
          <c:order val="2"/>
          <c:tx>
            <c:strRef>
              <c:f>USD!$E$3</c:f>
              <c:strCache>
                <c:ptCount val="1"/>
                <c:pt idx="0">
                  <c:v>Participación TC (%)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-1.6625103906899419E-2"/>
                  <c:y val="-3.857614536220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44-4BBB-AB6C-9F473BD8D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Hoja1!$B$4:$B$22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USD!$E$4:$E$22</c:f>
              <c:numCache>
                <c:formatCode>0.00%</c:formatCode>
                <c:ptCount val="19"/>
                <c:pt idx="0">
                  <c:v>5.0582868565699129E-2</c:v>
                </c:pt>
                <c:pt idx="1">
                  <c:v>0.14242269277097033</c:v>
                </c:pt>
                <c:pt idx="2">
                  <c:v>0.15471472827533758</c:v>
                </c:pt>
                <c:pt idx="3">
                  <c:v>4.2858579605409661E-2</c:v>
                </c:pt>
                <c:pt idx="4">
                  <c:v>8.4804098455155297E-2</c:v>
                </c:pt>
                <c:pt idx="5">
                  <c:v>8.8912261237333062E-2</c:v>
                </c:pt>
                <c:pt idx="6">
                  <c:v>9.7206984758061166E-2</c:v>
                </c:pt>
                <c:pt idx="7">
                  <c:v>3.9165043377006367E-2</c:v>
                </c:pt>
                <c:pt idx="8">
                  <c:v>8.8391774234638745E-2</c:v>
                </c:pt>
                <c:pt idx="9">
                  <c:v>0.10982236086345103</c:v>
                </c:pt>
                <c:pt idx="10">
                  <c:v>9.37157172743142E-2</c:v>
                </c:pt>
                <c:pt idx="11">
                  <c:v>0.1186561295547046</c:v>
                </c:pt>
                <c:pt idx="12">
                  <c:v>8.767524591669372E-2</c:v>
                </c:pt>
                <c:pt idx="13">
                  <c:v>0.10812350732868885</c:v>
                </c:pt>
                <c:pt idx="14">
                  <c:v>5.5546479502667371E-3</c:v>
                </c:pt>
                <c:pt idx="15">
                  <c:v>5.1770403151832366E-2</c:v>
                </c:pt>
                <c:pt idx="16">
                  <c:v>5.7906895154516413E-2</c:v>
                </c:pt>
                <c:pt idx="17">
                  <c:v>5.2534116190416105E-2</c:v>
                </c:pt>
                <c:pt idx="18">
                  <c:v>0.24817931074220465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24-45CC-9B53-A10500621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77424"/>
        <c:axId val="477478384"/>
      </c:lineChart>
      <c:catAx>
        <c:axId val="7129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es-CO"/>
          </a:p>
        </c:txPr>
        <c:crossAx val="151098432"/>
        <c:crosses val="autoZero"/>
        <c:auto val="1"/>
        <c:lblAlgn val="ctr"/>
        <c:lblOffset val="100"/>
        <c:noMultiLvlLbl val="0"/>
      </c:catAx>
      <c:valAx>
        <c:axId val="151098432"/>
        <c:scaling>
          <c:orientation val="minMax"/>
          <c:max val="4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s-CO" sz="1000" b="0"/>
                  <a:t>Miles</a:t>
                </a:r>
                <a:r>
                  <a:rPr lang="es-CO" sz="1000" b="0" baseline="0"/>
                  <a:t> de Millones</a:t>
                </a:r>
                <a:endParaRPr lang="es-CO" sz="1000" b="0"/>
              </a:p>
            </c:rich>
          </c:tx>
          <c:overlay val="0"/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s-CO"/>
          </a:p>
        </c:txPr>
        <c:crossAx val="712918016"/>
        <c:crosses val="autoZero"/>
        <c:crossBetween val="between"/>
      </c:valAx>
      <c:valAx>
        <c:axId val="477478384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O"/>
          </a:p>
        </c:txPr>
        <c:crossAx val="477477424"/>
        <c:crosses val="max"/>
        <c:crossBetween val="between"/>
      </c:valAx>
      <c:catAx>
        <c:axId val="47747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4783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8390916859968257"/>
          <c:y val="0.91958793439108399"/>
          <c:w val="0.47834085044957048"/>
          <c:h val="6.4010312870183259E-2"/>
        </c:manualLayout>
      </c:layout>
      <c:overlay val="0"/>
      <c:txPr>
        <a:bodyPr/>
        <a:lstStyle/>
        <a:p>
          <a:pPr>
            <a:defRPr sz="10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1-4AA5-4BE2-81EC-A774FFFE3532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A5-4BE2-81EC-A774FFFE3532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AA5-4BE2-81EC-A774FFFE3532}"/>
              </c:ext>
            </c:extLst>
          </c:dPt>
          <c:dPt>
            <c:idx val="3"/>
            <c:bubble3D val="0"/>
            <c:spPr>
              <a:solidFill>
                <a:srgbClr val="A00804"/>
              </a:solidFill>
            </c:spPr>
            <c:extLst>
              <c:ext xmlns:c16="http://schemas.microsoft.com/office/drawing/2014/chart" uri="{C3380CC4-5D6E-409C-BE32-E72D297353CC}">
                <c16:uniqueId val="{00000007-4AA5-4BE2-81EC-A774FFFE353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AA5-4BE2-81EC-A774FFFE3532}"/>
              </c:ext>
            </c:extLst>
          </c:dPt>
          <c:dLbls>
            <c:dLbl>
              <c:idx val="0"/>
              <c:layout>
                <c:manualLayout>
                  <c:x val="-0.23188405797101455"/>
                  <c:y val="-0.2751651469814446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6694271911664"/>
                      <c:h val="0.133969481753859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A5-4BE2-81EC-A774FFFE3532}"/>
                </c:ext>
              </c:extLst>
            </c:dLbl>
            <c:dLbl>
              <c:idx val="1"/>
              <c:layout>
                <c:manualLayout>
                  <c:x val="-9.3089885503442507E-2"/>
                  <c:y val="-9.7618572773766031E-3"/>
                </c:manualLayout>
              </c:layout>
              <c:tx>
                <c:rich>
                  <a:bodyPr/>
                  <a:lstStyle/>
                  <a:p>
                    <a:fld id="{7FA2D48F-D4E1-402E-B06B-8015811A1F17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EB9563AC-948E-41D8-AF97-2A3BE6341F8E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A5-4BE2-81EC-A774FFFE3532}"/>
                </c:ext>
              </c:extLst>
            </c:dLbl>
            <c:dLbl>
              <c:idx val="2"/>
              <c:layout>
                <c:manualLayout>
                  <c:x val="-7.2850024181759884E-2"/>
                  <c:y val="-9.533354515039312E-2"/>
                </c:manualLayout>
              </c:layout>
              <c:tx>
                <c:rich>
                  <a:bodyPr/>
                  <a:lstStyle/>
                  <a:p>
                    <a:fld id="{F22A6134-0AF3-49D0-B65F-AA6AA066037E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91997AA0-3200-4711-82EC-DAFEF5DFDAD4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AA5-4BE2-81EC-A774FFFE3532}"/>
                </c:ext>
              </c:extLst>
            </c:dLbl>
            <c:dLbl>
              <c:idx val="3"/>
              <c:layout>
                <c:manualLayout>
                  <c:x val="6.810235677062107E-2"/>
                  <c:y val="-0.1086076947295419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665691F2-E354-4F1C-A77F-D0FCAB890A2C}" type="CATEGORYNAME">
                      <a:rPr lang="en-US" sz="800" b="1"/>
                      <a:pPr>
                        <a:defRPr b="1"/>
                      </a:pPr>
                      <a:t>[NOMBRE DE CATEGORÍA]</a:t>
                    </a:fld>
                    <a:r>
                      <a:rPr lang="en-US" sz="800" b="1" baseline="0"/>
                      <a:t>; </a:t>
                    </a:r>
                    <a:fld id="{7C681747-012A-4FF1-A566-44C00EC7EB88}" type="VALUE">
                      <a:rPr lang="en-US" sz="800" b="1" baseline="0"/>
                      <a:pPr>
                        <a:defRPr b="1"/>
                      </a:pPr>
                      <a:t>[VALOR]</a:t>
                    </a:fld>
                    <a:endParaRPr lang="en-US" sz="8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1608005521049"/>
                      <c:h val="5.63358846349563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AA5-4BE2-81EC-A774FFFE3532}"/>
                </c:ext>
              </c:extLst>
            </c:dLbl>
            <c:dLbl>
              <c:idx val="4"/>
              <c:layout>
                <c:manualLayout>
                  <c:x val="0.17712307700667851"/>
                  <c:y val="1.4858449823700162E-4"/>
                </c:manualLayout>
              </c:layout>
              <c:tx>
                <c:rich>
                  <a:bodyPr/>
                  <a:lstStyle/>
                  <a:p>
                    <a:fld id="{ACB3AB48-074B-4CD2-9416-8ABE3131D2B2}" type="CATEGORYNAME">
                      <a:rPr lang="en-US" sz="800"/>
                      <a:pPr/>
                      <a:t>[NOMBRE DE CATEGORÍA]</a:t>
                    </a:fld>
                    <a:r>
                      <a:rPr lang="en-US" sz="800" baseline="0"/>
                      <a:t>; </a:t>
                    </a:r>
                    <a:fld id="{BBBBCCEB-D836-44CF-BA34-66615DF8E915}" type="VALUE">
                      <a:rPr lang="en-US" sz="800" baseline="0"/>
                      <a:pPr/>
                      <a:t>[VALOR]</a:t>
                    </a:fld>
                    <a:endParaRPr lang="en-US" sz="800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1363525211523"/>
                      <c:h val="0.135572535381683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AA5-4BE2-81EC-A774FFFE35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'Saldo Administrado'!$J$30:$J$34</c:f>
              <c:strCache>
                <c:ptCount val="5"/>
                <c:pt idx="0">
                  <c:v>Mortgage</c:v>
                </c:pt>
                <c:pt idx="1">
                  <c:v>Consumer</c:v>
                </c:pt>
                <c:pt idx="2">
                  <c:v>Commercial</c:v>
                </c:pt>
                <c:pt idx="3">
                  <c:v>Auto</c:v>
                </c:pt>
                <c:pt idx="4">
                  <c:v>Real State</c:v>
                </c:pt>
              </c:strCache>
            </c:strRef>
          </c:cat>
          <c:val>
            <c:numRef>
              <c:f>'Saldo Administrado'!$M$30:$M$34</c:f>
              <c:numCache>
                <c:formatCode>_(* #,##0.00_);_(* \(#,##0.00\);_(* "-"??_);_(@_)</c:formatCode>
                <c:ptCount val="5"/>
                <c:pt idx="0">
                  <c:v>0.6036540681490743</c:v>
                </c:pt>
                <c:pt idx="1">
                  <c:v>1.3261850933253179E-3</c:v>
                </c:pt>
                <c:pt idx="2">
                  <c:v>3.755332699718152E-3</c:v>
                </c:pt>
                <c:pt idx="3">
                  <c:v>0.13161895271132962</c:v>
                </c:pt>
                <c:pt idx="4">
                  <c:v>0.13279368646089357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A5-4BE2-81EC-A774FFFE3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'Saldo Administrado'!$K$8:$K$26</c:f>
              <c:numCache>
                <c:formatCode>mmm\-yy</c:formatCode>
                <c:ptCount val="19"/>
                <c:pt idx="0">
                  <c:v>39022</c:v>
                </c:pt>
                <c:pt idx="1">
                  <c:v>39387</c:v>
                </c:pt>
                <c:pt idx="2">
                  <c:v>39753</c:v>
                </c:pt>
                <c:pt idx="3">
                  <c:v>40118</c:v>
                </c:pt>
                <c:pt idx="4">
                  <c:v>40483</c:v>
                </c:pt>
                <c:pt idx="5">
                  <c:v>40848</c:v>
                </c:pt>
                <c:pt idx="6">
                  <c:v>41214</c:v>
                </c:pt>
                <c:pt idx="7">
                  <c:v>41579</c:v>
                </c:pt>
                <c:pt idx="8">
                  <c:v>41944</c:v>
                </c:pt>
                <c:pt idx="9">
                  <c:v>42309</c:v>
                </c:pt>
                <c:pt idx="10">
                  <c:v>42675</c:v>
                </c:pt>
                <c:pt idx="11">
                  <c:v>43040</c:v>
                </c:pt>
                <c:pt idx="12">
                  <c:v>43405</c:v>
                </c:pt>
                <c:pt idx="13">
                  <c:v>43770</c:v>
                </c:pt>
                <c:pt idx="14">
                  <c:v>44136</c:v>
                </c:pt>
                <c:pt idx="15">
                  <c:v>44501</c:v>
                </c:pt>
                <c:pt idx="16">
                  <c:v>44866</c:v>
                </c:pt>
                <c:pt idx="17">
                  <c:v>45231</c:v>
                </c:pt>
                <c:pt idx="18">
                  <c:v>45597</c:v>
                </c:pt>
              </c:numCache>
            </c:numRef>
          </c:cat>
          <c:val>
            <c:numRef>
              <c:f>'Saldo Administrado'!$M$8:$M$26</c:f>
              <c:numCache>
                <c:formatCode>_(* #,##0_);_(* \(#,##0\);_(* "-"??_);_(@_)</c:formatCode>
                <c:ptCount val="19"/>
                <c:pt idx="0">
                  <c:v>646.56286948997024</c:v>
                </c:pt>
                <c:pt idx="1">
                  <c:v>765.27431978526056</c:v>
                </c:pt>
                <c:pt idx="2">
                  <c:v>969.28021558177295</c:v>
                </c:pt>
                <c:pt idx="3">
                  <c:v>1136.6236231678624</c:v>
                </c:pt>
                <c:pt idx="4">
                  <c:v>1193.3598260138067</c:v>
                </c:pt>
                <c:pt idx="5">
                  <c:v>1574.0863725055581</c:v>
                </c:pt>
                <c:pt idx="6">
                  <c:v>1447.5489530233831</c:v>
                </c:pt>
                <c:pt idx="7">
                  <c:v>1065.3939507810994</c:v>
                </c:pt>
                <c:pt idx="8">
                  <c:v>933.00635423418544</c:v>
                </c:pt>
                <c:pt idx="9">
                  <c:v>955.84328096686806</c:v>
                </c:pt>
                <c:pt idx="10">
                  <c:v>900.2422567727499</c:v>
                </c:pt>
                <c:pt idx="11">
                  <c:v>1075.8796857568516</c:v>
                </c:pt>
                <c:pt idx="12">
                  <c:v>1136.7798134857771</c:v>
                </c:pt>
                <c:pt idx="13">
                  <c:v>1323.8447939210776</c:v>
                </c:pt>
                <c:pt idx="14">
                  <c:v>1107.2233720374138</c:v>
                </c:pt>
                <c:pt idx="15">
                  <c:v>987.61105770693189</c:v>
                </c:pt>
                <c:pt idx="16">
                  <c:v>846.66458506363756</c:v>
                </c:pt>
                <c:pt idx="17">
                  <c:v>783.6025297724666</c:v>
                </c:pt>
                <c:pt idx="18">
                  <c:v>890.38087286553082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9-4DE8-A7C7-FD945944C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369472"/>
        <c:axId val="113371008"/>
      </c:barChart>
      <c:catAx>
        <c:axId val="1133694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CO"/>
          </a:p>
        </c:txPr>
        <c:crossAx val="113371008"/>
        <c:crosses val="autoZero"/>
        <c:auto val="0"/>
        <c:lblAlgn val="ctr"/>
        <c:lblOffset val="100"/>
        <c:noMultiLvlLbl val="0"/>
      </c:catAx>
      <c:valAx>
        <c:axId val="11337100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13369472"/>
        <c:crosses val="autoZero"/>
        <c:crossBetween val="between"/>
        <c:dispUnits>
          <c:builtInUnit val="thousands"/>
          <c:dispUnitsLbl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'Años emisión'!$L$1</c:f>
              <c:strCache>
                <c:ptCount val="1"/>
                <c:pt idx="0">
                  <c:v>USD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4"/>
              <c:layout>
                <c:manualLayout>
                  <c:x val="-2.1900527263200242E-2"/>
                  <c:y val="1.1930035508294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A0-406A-AEB7-41A80CB8C572}"/>
                </c:ext>
              </c:extLst>
            </c:dLbl>
            <c:dLbl>
              <c:idx val="5"/>
              <c:layout>
                <c:manualLayout>
                  <c:x val="-3.1286467518857773E-3"/>
                  <c:y val="3.9766785027648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6C-4EB8-A193-9A33A3BCA215}"/>
                </c:ext>
              </c:extLst>
            </c:dLbl>
            <c:dLbl>
              <c:idx val="6"/>
              <c:layout>
                <c:manualLayout>
                  <c:x val="-1.8771880511314551E-2"/>
                  <c:y val="3.9766785027648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A0-406A-AEB7-41A80CB8C5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'Años emisión'!$A$2:$A$24</c:f>
              <c:numCache>
                <c:formatCode>General</c:formatCode>
                <c:ptCount val="2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2023</c:v>
                </c:pt>
                <c:pt idx="22">
                  <c:v>2024</c:v>
                </c:pt>
              </c:numCache>
            </c:numRef>
          </c:cat>
          <c:val>
            <c:numRef>
              <c:f>'Años emisión'!$L$2:$L$24</c:f>
              <c:numCache>
                <c:formatCode>General</c:formatCode>
                <c:ptCount val="23"/>
                <c:pt idx="0">
                  <c:v>262.91544174208906</c:v>
                </c:pt>
                <c:pt idx="1">
                  <c:v>195.18190870413804</c:v>
                </c:pt>
                <c:pt idx="2">
                  <c:v>481.97170433851869</c:v>
                </c:pt>
                <c:pt idx="3">
                  <c:v>136.40132857991779</c:v>
                </c:pt>
                <c:pt idx="4">
                  <c:v>352.95430484483552</c:v>
                </c:pt>
                <c:pt idx="5">
                  <c:v>329.12447239948062</c:v>
                </c:pt>
                <c:pt idx="6">
                  <c:v>394.4948987996807</c:v>
                </c:pt>
                <c:pt idx="7">
                  <c:v>389.36470785332062</c:v>
                </c:pt>
                <c:pt idx="8">
                  <c:v>1089.1803013816484</c:v>
                </c:pt>
                <c:pt idx="9">
                  <c:v>226.97737329141742</c:v>
                </c:pt>
                <c:pt idx="10">
                  <c:v>287.27986755097413</c:v>
                </c:pt>
                <c:pt idx="11">
                  <c:v>105.45292836518088</c:v>
                </c:pt>
                <c:pt idx="12">
                  <c:v>250.04848580410552</c:v>
                </c:pt>
                <c:pt idx="13">
                  <c:v>203.1702243918333</c:v>
                </c:pt>
                <c:pt idx="14">
                  <c:v>257.61054664787679</c:v>
                </c:pt>
                <c:pt idx="15">
                  <c:v>409.27505882732351</c:v>
                </c:pt>
                <c:pt idx="16">
                  <c:v>279.30726020525162</c:v>
                </c:pt>
                <c:pt idx="17">
                  <c:v>413.91851240662538</c:v>
                </c:pt>
                <c:pt idx="18">
                  <c:v>47.578198141377506</c:v>
                </c:pt>
                <c:pt idx="19">
                  <c:v>152.51540203108215</c:v>
                </c:pt>
                <c:pt idx="20">
                  <c:v>44.467418908182474</c:v>
                </c:pt>
                <c:pt idx="21">
                  <c:v>57.233180254846118</c:v>
                </c:pt>
                <c:pt idx="22">
                  <c:v>317.35907581327052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C-4EB8-A193-9A33A3BCA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86804528"/>
        <c:axId val="1"/>
      </c:barChart>
      <c:catAx>
        <c:axId val="128680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8680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28156152063904"/>
          <c:y val="1.098901098901099E-2"/>
          <c:w val="0.58677260660949471"/>
          <c:h val="0.8981630180842779"/>
        </c:manualLayout>
      </c:layout>
      <c:pieChart>
        <c:varyColors val="1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1-4D43-9183-76B7A72A4CF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1-4D43-9183-76B7A72A4CFA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1-4D43-9183-76B7A72A4CF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E1-4D43-9183-76B7A72A4CFA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E1-4D43-9183-76B7A72A4CFA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1E1-4D43-9183-76B7A72A4CFA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1E1-4D43-9183-76B7A72A4CFA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1E1-4D43-9183-76B7A72A4CFA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1E1-4D43-9183-76B7A72A4CFA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1E1-4D43-9183-76B7A72A4CFA}"/>
              </c:ext>
            </c:extLst>
          </c:dPt>
          <c:dLbls>
            <c:dLbl>
              <c:idx val="0"/>
              <c:layout>
                <c:manualLayout>
                  <c:x val="-0.19647912430149281"/>
                  <c:y val="0.20370828646419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Pension Fund Administrators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0905BB03-E9D0-4E22-A28B-58A554D958C0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1-4D43-9183-76B7A72A4CFA}"/>
                </c:ext>
              </c:extLst>
            </c:dLbl>
            <c:dLbl>
              <c:idx val="1"/>
              <c:layout>
                <c:manualLayout>
                  <c:x val="-0.1936906276769487"/>
                  <c:y val="-0.172600165255284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Other Legal</a:t>
                    </a:r>
                    <a:r>
                      <a:rPr lang="en-US" baseline="0" dirty="0"/>
                      <a:t> Entities
</a:t>
                    </a:r>
                    <a:fld id="{C0CD31F2-0874-4E98-BA14-7A07FDA480F6}" type="PERCENTAGE">
                      <a:rPr lang="en-US" baseline="0" dirty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1-4D43-9183-76B7A72A4CFA}"/>
                </c:ext>
              </c:extLst>
            </c:dLbl>
            <c:dLbl>
              <c:idx val="2"/>
              <c:layout>
                <c:manualLayout>
                  <c:x val="0.16119293410054855"/>
                  <c:y val="-0.256923957656447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Insurance and Reinsurance Companies</a:t>
                    </a:r>
                    <a:r>
                      <a:rPr lang="en-US" baseline="0" dirty="0"/>
                      <a:t>
</a:t>
                    </a:r>
                    <a:fld id="{8216A659-9C7B-4D54-AFE9-053B1259C36D}" type="PERCENTAGE">
                      <a:rPr lang="en-US" baseline="0" dirty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E1-4D43-9183-76B7A72A4CFA}"/>
                </c:ext>
              </c:extLst>
            </c:dLbl>
            <c:dLbl>
              <c:idx val="3"/>
              <c:layout>
                <c:manualLayout>
                  <c:x val="-3.0386099047452512E-3"/>
                  <c:y val="3.4535779181448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Collective</a:t>
                    </a:r>
                    <a:r>
                      <a:rPr lang="en-US" baseline="0" dirty="0"/>
                      <a:t> Investment Funds
</a:t>
                    </a:r>
                    <a:fld id="{89CBCA8B-5752-48DE-ABDA-F5F15A52333F}" type="PERCENTAGE">
                      <a:rPr lang="en-US" baseline="0" dirty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1-4D43-9183-76B7A72A4CFA}"/>
                </c:ext>
              </c:extLst>
            </c:dLbl>
            <c:dLbl>
              <c:idx val="4"/>
              <c:layout>
                <c:manualLayout>
                  <c:x val="0"/>
                  <c:y val="-7.52337688558161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Mutual Funds</a:t>
                    </a:r>
                    <a:r>
                      <a:rPr lang="en-US" baseline="0" dirty="0"/>
                      <a:t>
</a:t>
                    </a:r>
                    <a:fld id="{411C0FB6-8478-4AB6-A938-B342FDF3C5F2}" type="PERCENTAGE">
                      <a:rPr lang="en-US" baseline="0" dirty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E1-4D43-9183-76B7A72A4CFA}"/>
                </c:ext>
              </c:extLst>
            </c:dLbl>
            <c:dLbl>
              <c:idx val="5"/>
              <c:layout>
                <c:manualLayout>
                  <c:x val="0.16503630051673304"/>
                  <c:y val="0.164009122257769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Natural Person
</a:t>
                    </a:r>
                    <a:fld id="{8ECF715C-4F63-4637-BEE9-E4C5E89E3E57}" type="PERCENTAGE">
                      <a:rPr lang="en-US" baseline="0" dirty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E1-4D43-9183-76B7A72A4CFA}"/>
                </c:ext>
              </c:extLst>
            </c:dLbl>
            <c:dLbl>
              <c:idx val="6"/>
              <c:layout>
                <c:manualLayout>
                  <c:x val="-4.068187265499813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Capitalization Companies</a:t>
                    </a:r>
                    <a:r>
                      <a:rPr lang="en-US" baseline="0" dirty="0"/>
                      <a:t>
</a:t>
                    </a:r>
                    <a:fld id="{1D5FD953-FA91-4401-AD22-1B55F34560F9}" type="PERCENTAGE">
                      <a:rPr lang="en-US" baseline="0" dirty="0"/>
                      <a:pPr>
                        <a:defRPr b="1">
                          <a:solidFill>
                            <a:srgbClr val="002060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1E1-4D43-9183-76B7A72A4CFA}"/>
                </c:ext>
              </c:extLst>
            </c:dLbl>
            <c:dLbl>
              <c:idx val="7"/>
              <c:layout>
                <c:manualLayout>
                  <c:x val="0.11292138914328896"/>
                  <c:y val="7.98420732479514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Trust Companies</a:t>
                    </a:r>
                    <a:r>
                      <a:rPr lang="en-US" baseline="0" dirty="0"/>
                      <a:t>
</a:t>
                    </a:r>
                    <a:fld id="{B329B747-4B9D-4E52-BD8A-CDF17CC41A09}" type="PERCENTAGE">
                      <a:rPr lang="en-US" baseline="0" dirty="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1E1-4D43-9183-76B7A72A4CFA}"/>
                </c:ext>
              </c:extLst>
            </c:dLbl>
            <c:dLbl>
              <c:idx val="8"/>
              <c:layout>
                <c:manualLayout>
                  <c:x val="7.4739703849533975E-2"/>
                  <c:y val="-5.861151971388195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E1-4D43-9183-76B7A72A4CFA}"/>
                </c:ext>
              </c:extLst>
            </c:dLbl>
            <c:dLbl>
              <c:idx val="9"/>
              <c:layout>
                <c:manualLayout>
                  <c:x val="0.11723435999632185"/>
                  <c:y val="0.1008701796890773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9661143931295"/>
                      <c:h val="9.1465201465201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1E1-4D43-9183-76B7A72A4C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'Resumen Todas TIN'!$O$15:$O$22</c:f>
              <c:strCache>
                <c:ptCount val="8"/>
                <c:pt idx="0">
                  <c:v>Administradoras de fondos de pensiones</c:v>
                </c:pt>
                <c:pt idx="1">
                  <c:v>Demás personas jurídicas</c:v>
                </c:pt>
                <c:pt idx="2">
                  <c:v>Entidades aseguradoras y reaseguradoras</c:v>
                </c:pt>
                <c:pt idx="3">
                  <c:v>Fondos de inversión Colectiva</c:v>
                </c:pt>
                <c:pt idx="4">
                  <c:v>Fondos Mutuos</c:v>
                </c:pt>
                <c:pt idx="5">
                  <c:v>Personas naturales</c:v>
                </c:pt>
                <c:pt idx="6">
                  <c:v>Sociedades de capitalización</c:v>
                </c:pt>
                <c:pt idx="7">
                  <c:v>Sociedades fiduciarias</c:v>
                </c:pt>
              </c:strCache>
            </c:strRef>
          </c:cat>
          <c:val>
            <c:numRef>
              <c:f>'Resumen Todas TIN'!$P$15:$P$22</c:f>
              <c:numCache>
                <c:formatCode>_(* #,##0_);_(* \(#,##0\);_(* "-"_);_(@_)</c:formatCode>
                <c:ptCount val="8"/>
                <c:pt idx="0">
                  <c:v>13020</c:v>
                </c:pt>
                <c:pt idx="1">
                  <c:v>9392</c:v>
                </c:pt>
                <c:pt idx="2">
                  <c:v>16985</c:v>
                </c:pt>
                <c:pt idx="3">
                  <c:v>1176</c:v>
                </c:pt>
                <c:pt idx="4">
                  <c:v>1062</c:v>
                </c:pt>
                <c:pt idx="5">
                  <c:v>6559</c:v>
                </c:pt>
                <c:pt idx="6">
                  <c:v>248</c:v>
                </c:pt>
                <c:pt idx="7">
                  <c:v>4163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1E1-4D43-9183-76B7A72A4CF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F-4F1D-B198-AB5D722802B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F-4F1D-B198-AB5D722802B7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3F-4F1D-B198-AB5D722802B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3F-4F1D-B198-AB5D722802B7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3F-4F1D-B198-AB5D722802B7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3F-4F1D-B198-AB5D722802B7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3F-4F1D-B198-AB5D722802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3F-4F1D-B198-AB5D722802B7}"/>
              </c:ext>
            </c:extLst>
          </c:dPt>
          <c:dPt>
            <c:idx val="8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3F-4F1D-B198-AB5D722802B7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3F-4F1D-B198-AB5D722802B7}"/>
              </c:ext>
            </c:extLst>
          </c:dPt>
          <c:dLbls>
            <c:dLbl>
              <c:idx val="0"/>
              <c:layout>
                <c:manualLayout>
                  <c:x val="-0.11214578191115095"/>
                  <c:y val="6.725978403959355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PFA</a:t>
                    </a:r>
                  </a:p>
                  <a:p>
                    <a:fld id="{959E8E20-46F9-4761-BE28-9509F59A3344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3F-4F1D-B198-AB5D722802B7}"/>
                </c:ext>
              </c:extLst>
            </c:dLbl>
            <c:dLbl>
              <c:idx val="1"/>
              <c:layout>
                <c:manualLayout>
                  <c:x val="-3.0196385899249174E-2"/>
                  <c:y val="-0.18472158151152718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Pension Liabilities</a:t>
                    </a:r>
                  </a:p>
                  <a:p>
                    <a:fld id="{005D6F6E-583C-48FD-A944-4193D52D239C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3F-4F1D-B198-AB5D722802B7}"/>
                </c:ext>
              </c:extLst>
            </c:dLbl>
            <c:dLbl>
              <c:idx val="2"/>
              <c:layout>
                <c:manualLayout>
                  <c:x val="0.14875948330163957"/>
                  <c:y val="-0.145117461337138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/>
                        </a:solidFill>
                      </a:rPr>
                      <a:t>Insurance and Capitalization Companies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/>
                    </a:pPr>
                    <a:fld id="{B0973ECA-E12C-44A7-A89A-5B90CD8CF7B9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11979660329894"/>
                      <c:h val="0.147315279413182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3F-4F1D-B198-AB5D72280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Credit Institutions</a:t>
                    </a:r>
                  </a:p>
                  <a:p>
                    <a:fld id="{C7E64C5A-0797-46B8-BAFE-62670FD0B969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3F-4F1D-B198-AB5D72280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CIF</a:t>
                    </a:r>
                  </a:p>
                  <a:p>
                    <a:fld id="{BFE9C429-B470-4DEA-8FAD-C6ECD8E3A2F4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63F-4F1D-B198-AB5D72280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</a:rPr>
                      <a:t>Special Official</a:t>
                    </a:r>
                    <a:r>
                      <a:rPr lang="en-US" b="1" baseline="0" dirty="0">
                        <a:solidFill>
                          <a:srgbClr val="002060"/>
                        </a:solidFill>
                      </a:rPr>
                      <a:t> Institutions</a:t>
                    </a:r>
                    <a:endParaRPr lang="en-US" b="1" dirty="0">
                      <a:solidFill>
                        <a:srgbClr val="002060"/>
                      </a:solidFill>
                    </a:endParaRPr>
                  </a:p>
                  <a:p>
                    <a:fld id="{64BBB9F1-5A25-44D0-9A33-F9092D0368FC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63F-4F1D-B198-AB5D72280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Autonomous Trusts</a:t>
                    </a:r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EF9D543F-B6C2-4312-AD64-D8B20A88D034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63F-4F1D-B198-AB5D722802B7}"/>
                </c:ext>
              </c:extLst>
            </c:dLbl>
            <c:dLbl>
              <c:idx val="7"/>
              <c:layout>
                <c:manualLayout>
                  <c:x val="1.4742212167637352E-3"/>
                  <c:y val="2.392503281271207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</a:rPr>
                      <a:t>Natural Person</a:t>
                    </a:r>
                  </a:p>
                  <a:p>
                    <a:fld id="{1A8CC1BC-4D51-4207-B82C-D3516C136E0C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63F-4F1D-B198-AB5D722802B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</a:rPr>
                      <a:t>Real Sector</a:t>
                    </a:r>
                  </a:p>
                  <a:p>
                    <a:fld id="{BA1E60D1-4443-449E-87A6-B0221C431648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63F-4F1D-B198-AB5D722802B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b="1" baseline="0" dirty="0">
                        <a:solidFill>
                          <a:srgbClr val="002060"/>
                        </a:solidFill>
                      </a:rPr>
                      <a:t>Financial Services Companies</a:t>
                    </a:r>
                  </a:p>
                  <a:p>
                    <a:fld id="{18AFE08A-E9C8-4037-B1E1-D9CBD15A9591}" type="VALUE">
                      <a:rPr lang="en-US" b="1">
                        <a:solidFill>
                          <a:srgbClr val="00206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63F-4F1D-B198-AB5D72280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Hoja1!$A$1:$A$10</c:f>
              <c:strCache>
                <c:ptCount val="10"/>
                <c:pt idx="0">
                  <c:v>AFPS</c:v>
                </c:pt>
                <c:pt idx="1">
                  <c:v>Pasivos Pensionales</c:v>
                </c:pt>
                <c:pt idx="2">
                  <c:v>Aseguradoras y Capitaliradoras</c:v>
                </c:pt>
                <c:pt idx="3">
                  <c:v>Establecimientos de Crédito</c:v>
                </c:pt>
                <c:pt idx="4">
                  <c:v>FICS</c:v>
                </c:pt>
                <c:pt idx="5">
                  <c:v>IOE</c:v>
                </c:pt>
                <c:pt idx="6">
                  <c:v>Patrimonios Autónomos</c:v>
                </c:pt>
                <c:pt idx="7">
                  <c:v>Persona Natural</c:v>
                </c:pt>
                <c:pt idx="8">
                  <c:v>Sector Real</c:v>
                </c:pt>
                <c:pt idx="9">
                  <c:v>Sociedad de Servicios Financieros</c:v>
                </c:pt>
              </c:strCache>
            </c:strRef>
          </c:cat>
          <c:val>
            <c:numRef>
              <c:f>Hoja1!$C$1:$C$10</c:f>
              <c:numCache>
                <c:formatCode>0%</c:formatCode>
                <c:ptCount val="10"/>
                <c:pt idx="0">
                  <c:v>0.3783537473057525</c:v>
                </c:pt>
                <c:pt idx="1">
                  <c:v>0.19922812186707139</c:v>
                </c:pt>
                <c:pt idx="2">
                  <c:v>0.14842834702524343</c:v>
                </c:pt>
                <c:pt idx="3">
                  <c:v>6.9442789247948167E-2</c:v>
                </c:pt>
                <c:pt idx="4">
                  <c:v>3.4192347080986403E-2</c:v>
                </c:pt>
                <c:pt idx="5">
                  <c:v>2.6880491889980474E-2</c:v>
                </c:pt>
                <c:pt idx="6">
                  <c:v>8.8782651540773375E-2</c:v>
                </c:pt>
                <c:pt idx="7">
                  <c:v>3.7659342650720482E-4</c:v>
                </c:pt>
                <c:pt idx="8">
                  <c:v>3.743200345407928E-2</c:v>
                </c:pt>
                <c:pt idx="9">
                  <c:v>1.6882907161657374E-2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63F-4F1D-B198-AB5D72280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Gràfica!$B$2</c:f>
              <c:strCache>
                <c:ptCount val="1"/>
                <c:pt idx="0">
                  <c:v>Vis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layout>
                <c:manualLayout>
                  <c:x val="-3.8874458874458874E-2"/>
                  <c:y val="0.128855181193393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11,23%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E2C-41B3-BB69-E700CC4CA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Gràfica!$A$3:$A$122</c:f>
              <c:numCache>
                <c:formatCode>mmm\-yy</c:formatCode>
                <c:ptCount val="12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</c:numCache>
            </c:numRef>
          </c:cat>
          <c:val>
            <c:numRef>
              <c:f>Gràfica!$B$3:$B$122</c:f>
              <c:numCache>
                <c:formatCode>0.00%</c:formatCode>
                <c:ptCount val="120"/>
                <c:pt idx="0">
                  <c:v>0.11914</c:v>
                </c:pt>
                <c:pt idx="1">
                  <c:v>0.11940000000000001</c:v>
                </c:pt>
                <c:pt idx="2">
                  <c:v>0.119325</c:v>
                </c:pt>
                <c:pt idx="3">
                  <c:v>0.12025</c:v>
                </c:pt>
                <c:pt idx="4">
                  <c:v>0.11978</c:v>
                </c:pt>
                <c:pt idx="5">
                  <c:v>0.12</c:v>
                </c:pt>
                <c:pt idx="6">
                  <c:v>0.11926</c:v>
                </c:pt>
                <c:pt idx="7">
                  <c:v>0.118925</c:v>
                </c:pt>
                <c:pt idx="8">
                  <c:v>0.11907500000000001</c:v>
                </c:pt>
                <c:pt idx="9">
                  <c:v>0.12026000000000001</c:v>
                </c:pt>
                <c:pt idx="10">
                  <c:v>0.123325</c:v>
                </c:pt>
                <c:pt idx="11">
                  <c:v>0.12462500000000001</c:v>
                </c:pt>
                <c:pt idx="12">
                  <c:v>0.12329999999999999</c:v>
                </c:pt>
                <c:pt idx="13">
                  <c:v>0.12588407257500001</c:v>
                </c:pt>
                <c:pt idx="14">
                  <c:v>0.1262569586</c:v>
                </c:pt>
                <c:pt idx="15">
                  <c:v>0.12708325436000001</c:v>
                </c:pt>
                <c:pt idx="16">
                  <c:v>0.12844759705</c:v>
                </c:pt>
                <c:pt idx="17">
                  <c:v>0.12815909649999999</c:v>
                </c:pt>
                <c:pt idx="18">
                  <c:v>0.12830294734</c:v>
                </c:pt>
                <c:pt idx="19">
                  <c:v>0.12725622534999997</c:v>
                </c:pt>
                <c:pt idx="20">
                  <c:v>0.12807681318</c:v>
                </c:pt>
                <c:pt idx="21">
                  <c:v>0.12778133485000001</c:v>
                </c:pt>
                <c:pt idx="22">
                  <c:v>0.12908803527500001</c:v>
                </c:pt>
                <c:pt idx="23">
                  <c:v>0.12867970979999999</c:v>
                </c:pt>
                <c:pt idx="24">
                  <c:v>0.12808591047500001</c:v>
                </c:pt>
                <c:pt idx="25">
                  <c:v>0.12698682747500001</c:v>
                </c:pt>
                <c:pt idx="26">
                  <c:v>0.12865812994</c:v>
                </c:pt>
                <c:pt idx="27">
                  <c:v>0.12763987869999999</c:v>
                </c:pt>
                <c:pt idx="28">
                  <c:v>0.12870444680000001</c:v>
                </c:pt>
                <c:pt idx="29">
                  <c:v>0.12646750398000001</c:v>
                </c:pt>
                <c:pt idx="30">
                  <c:v>0.1231524189</c:v>
                </c:pt>
                <c:pt idx="31">
                  <c:v>0.121266170925</c:v>
                </c:pt>
                <c:pt idx="32">
                  <c:v>0.12082801299999998</c:v>
                </c:pt>
                <c:pt idx="33">
                  <c:v>0.11986042842500001</c:v>
                </c:pt>
                <c:pt idx="34">
                  <c:v>0.11931773039999999</c:v>
                </c:pt>
                <c:pt idx="35">
                  <c:v>0.11911509784</c:v>
                </c:pt>
                <c:pt idx="36">
                  <c:v>0.11786338387500001</c:v>
                </c:pt>
                <c:pt idx="37">
                  <c:v>0.119031679125</c:v>
                </c:pt>
                <c:pt idx="38">
                  <c:v>0.11778</c:v>
                </c:pt>
                <c:pt idx="39">
                  <c:v>0.117772221775</c:v>
                </c:pt>
                <c:pt idx="40">
                  <c:v>0.117675</c:v>
                </c:pt>
                <c:pt idx="41">
                  <c:v>0.1167</c:v>
                </c:pt>
                <c:pt idx="42">
                  <c:v>0.11652499999999999</c:v>
                </c:pt>
                <c:pt idx="43">
                  <c:v>0.11654</c:v>
                </c:pt>
                <c:pt idx="44">
                  <c:v>0.116975</c:v>
                </c:pt>
                <c:pt idx="45">
                  <c:v>0.11745</c:v>
                </c:pt>
                <c:pt idx="46">
                  <c:v>0.1172</c:v>
                </c:pt>
                <c:pt idx="47">
                  <c:v>0.11622499999999999</c:v>
                </c:pt>
                <c:pt idx="48">
                  <c:v>0.11629999999999999</c:v>
                </c:pt>
                <c:pt idx="49">
                  <c:v>0.1172</c:v>
                </c:pt>
                <c:pt idx="50">
                  <c:v>0.11543999999999999</c:v>
                </c:pt>
                <c:pt idx="51">
                  <c:v>0.11612500000000001</c:v>
                </c:pt>
                <c:pt idx="52">
                  <c:v>0.11600000000000001</c:v>
                </c:pt>
                <c:pt idx="53">
                  <c:v>0.11539999999999999</c:v>
                </c:pt>
                <c:pt idx="54">
                  <c:v>0.11475000000000002</c:v>
                </c:pt>
                <c:pt idx="55">
                  <c:v>0.1149</c:v>
                </c:pt>
                <c:pt idx="56">
                  <c:v>0.115</c:v>
                </c:pt>
                <c:pt idx="57">
                  <c:v>0.11384000000000001</c:v>
                </c:pt>
                <c:pt idx="58">
                  <c:v>0.113775</c:v>
                </c:pt>
                <c:pt idx="59">
                  <c:v>0.112375</c:v>
                </c:pt>
                <c:pt idx="60">
                  <c:v>0.11410000000000001</c:v>
                </c:pt>
                <c:pt idx="61">
                  <c:v>0.1159</c:v>
                </c:pt>
                <c:pt idx="62">
                  <c:v>0.11585000000000001</c:v>
                </c:pt>
                <c:pt idx="63">
                  <c:v>0.1162</c:v>
                </c:pt>
                <c:pt idx="64">
                  <c:v>0.11617500000000001</c:v>
                </c:pt>
                <c:pt idx="65">
                  <c:v>0.11707500000000001</c:v>
                </c:pt>
                <c:pt idx="66">
                  <c:v>0.11699999999999999</c:v>
                </c:pt>
                <c:pt idx="67">
                  <c:v>0.1166</c:v>
                </c:pt>
                <c:pt idx="68">
                  <c:v>0.11520877160000001</c:v>
                </c:pt>
                <c:pt idx="69">
                  <c:v>0.11466218254999999</c:v>
                </c:pt>
                <c:pt idx="70">
                  <c:v>0.11380947085</c:v>
                </c:pt>
                <c:pt idx="71">
                  <c:v>0.11350564982</c:v>
                </c:pt>
                <c:pt idx="72">
                  <c:v>0.113702036925</c:v>
                </c:pt>
                <c:pt idx="73">
                  <c:v>0.10960234595000001</c:v>
                </c:pt>
                <c:pt idx="74">
                  <c:v>0.1065</c:v>
                </c:pt>
                <c:pt idx="75">
                  <c:v>0.10728650717499999</c:v>
                </c:pt>
                <c:pt idx="76">
                  <c:v>0.10689159377499999</c:v>
                </c:pt>
                <c:pt idx="77">
                  <c:v>0.10524932345</c:v>
                </c:pt>
                <c:pt idx="78">
                  <c:v>0.10542447907999999</c:v>
                </c:pt>
                <c:pt idx="79">
                  <c:v>0.105001554575</c:v>
                </c:pt>
                <c:pt idx="80">
                  <c:v>0.10442994954</c:v>
                </c:pt>
                <c:pt idx="81">
                  <c:v>0.10449475045000001</c:v>
                </c:pt>
                <c:pt idx="82">
                  <c:v>0.107656429</c:v>
                </c:pt>
                <c:pt idx="83">
                  <c:v>0.1086</c:v>
                </c:pt>
                <c:pt idx="84">
                  <c:v>0.1072</c:v>
                </c:pt>
                <c:pt idx="85">
                  <c:v>0.10924771059999999</c:v>
                </c:pt>
                <c:pt idx="86">
                  <c:v>0.11106327923333333</c:v>
                </c:pt>
                <c:pt idx="87">
                  <c:v>0.11551944130000001</c:v>
                </c:pt>
                <c:pt idx="88">
                  <c:v>0.11985250356666666</c:v>
                </c:pt>
                <c:pt idx="89">
                  <c:v>0.12374865829999999</c:v>
                </c:pt>
                <c:pt idx="90">
                  <c:v>0.12611676310401901</c:v>
                </c:pt>
                <c:pt idx="91">
                  <c:v>0.13202060366666665</c:v>
                </c:pt>
                <c:pt idx="92">
                  <c:v>0.13998024528995534</c:v>
                </c:pt>
                <c:pt idx="93">
                  <c:v>0.15307169668450368</c:v>
                </c:pt>
                <c:pt idx="94">
                  <c:v>0.15402000225843934</c:v>
                </c:pt>
                <c:pt idx="95">
                  <c:v>0.15362500000000001</c:v>
                </c:pt>
                <c:pt idx="96">
                  <c:v>0.16205273925247268</c:v>
                </c:pt>
                <c:pt idx="97">
                  <c:v>0.16789174701281998</c:v>
                </c:pt>
                <c:pt idx="98">
                  <c:v>0.15965345115866852</c:v>
                </c:pt>
                <c:pt idx="99">
                  <c:v>0.15761088195402667</c:v>
                </c:pt>
                <c:pt idx="100">
                  <c:v>0.15168380102344101</c:v>
                </c:pt>
                <c:pt idx="101">
                  <c:v>0.150351560888529</c:v>
                </c:pt>
                <c:pt idx="102">
                  <c:v>0.150205110725465</c:v>
                </c:pt>
                <c:pt idx="103">
                  <c:v>0.14813480667302875</c:v>
                </c:pt>
                <c:pt idx="104">
                  <c:v>0.14641303497882202</c:v>
                </c:pt>
                <c:pt idx="105">
                  <c:v>0.14702138297228498</c:v>
                </c:pt>
                <c:pt idx="106">
                  <c:v>0.14458886415781699</c:v>
                </c:pt>
                <c:pt idx="107">
                  <c:v>0.14312793348805999</c:v>
                </c:pt>
                <c:pt idx="108">
                  <c:v>0.144857281805367</c:v>
                </c:pt>
                <c:pt idx="109">
                  <c:v>0.142635318386961</c:v>
                </c:pt>
                <c:pt idx="110">
                  <c:v>0.13612924322056702</c:v>
                </c:pt>
                <c:pt idx="111">
                  <c:v>0.133530942964941</c:v>
                </c:pt>
                <c:pt idx="112">
                  <c:v>0.13170000000000001</c:v>
                </c:pt>
                <c:pt idx="113">
                  <c:v>0.13059999999999999</c:v>
                </c:pt>
                <c:pt idx="114">
                  <c:v>0.12429999999999999</c:v>
                </c:pt>
                <c:pt idx="115">
                  <c:v>0.1182</c:v>
                </c:pt>
                <c:pt idx="116">
                  <c:v>0.1162</c:v>
                </c:pt>
                <c:pt idx="117">
                  <c:v>0.11509999999999999</c:v>
                </c:pt>
                <c:pt idx="118">
                  <c:v>0.1144</c:v>
                </c:pt>
                <c:pt idx="119">
                  <c:v>0.1123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E8-4E65-B56F-03D318EE244E}"/>
            </c:ext>
          </c:extLst>
        </c:ser>
        <c:ser>
          <c:idx val="1"/>
          <c:order val="1"/>
          <c:tx>
            <c:strRef>
              <c:f>Gràfica!$C$2</c:f>
              <c:strCache>
                <c:ptCount val="1"/>
                <c:pt idx="0">
                  <c:v>No Vis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2"/>
              <c:layout>
                <c:manualLayout>
                  <c:x val="1.090909090909091E-2"/>
                  <c:y val="0.287178793973485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11,30%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E2C-41B3-BB69-E700CC4CAB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Gràfica!$A$3:$A$122</c:f>
              <c:numCache>
                <c:formatCode>mmm\-yy</c:formatCode>
                <c:ptCount val="120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  <c:pt idx="99">
                  <c:v>45017</c:v>
                </c:pt>
                <c:pt idx="100">
                  <c:v>45047</c:v>
                </c:pt>
                <c:pt idx="101">
                  <c:v>45078</c:v>
                </c:pt>
                <c:pt idx="102">
                  <c:v>45108</c:v>
                </c:pt>
                <c:pt idx="103">
                  <c:v>45139</c:v>
                </c:pt>
                <c:pt idx="104">
                  <c:v>45170</c:v>
                </c:pt>
                <c:pt idx="105">
                  <c:v>45200</c:v>
                </c:pt>
                <c:pt idx="106">
                  <c:v>45231</c:v>
                </c:pt>
                <c:pt idx="107">
                  <c:v>45261</c:v>
                </c:pt>
                <c:pt idx="108">
                  <c:v>45292</c:v>
                </c:pt>
                <c:pt idx="109">
                  <c:v>45323</c:v>
                </c:pt>
                <c:pt idx="110">
                  <c:v>45352</c:v>
                </c:pt>
                <c:pt idx="111">
                  <c:v>45383</c:v>
                </c:pt>
                <c:pt idx="112">
                  <c:v>45413</c:v>
                </c:pt>
                <c:pt idx="113">
                  <c:v>45444</c:v>
                </c:pt>
                <c:pt idx="114">
                  <c:v>45474</c:v>
                </c:pt>
                <c:pt idx="115">
                  <c:v>45505</c:v>
                </c:pt>
                <c:pt idx="116">
                  <c:v>45536</c:v>
                </c:pt>
                <c:pt idx="117">
                  <c:v>45566</c:v>
                </c:pt>
                <c:pt idx="118">
                  <c:v>45597</c:v>
                </c:pt>
                <c:pt idx="119">
                  <c:v>45627</c:v>
                </c:pt>
              </c:numCache>
            </c:numRef>
          </c:cat>
          <c:val>
            <c:numRef>
              <c:f>Gràfica!$C$3:$C$122</c:f>
              <c:numCache>
                <c:formatCode>0.00%</c:formatCode>
                <c:ptCount val="120"/>
                <c:pt idx="0">
                  <c:v>0.10951999999999999</c:v>
                </c:pt>
                <c:pt idx="1">
                  <c:v>0.110375</c:v>
                </c:pt>
                <c:pt idx="2">
                  <c:v>0.11007500000000001</c:v>
                </c:pt>
                <c:pt idx="3">
                  <c:v>0.109525</c:v>
                </c:pt>
                <c:pt idx="4">
                  <c:v>0.10994</c:v>
                </c:pt>
                <c:pt idx="5">
                  <c:v>0.10975</c:v>
                </c:pt>
                <c:pt idx="6">
                  <c:v>0.10804</c:v>
                </c:pt>
                <c:pt idx="7">
                  <c:v>0.10794999999999999</c:v>
                </c:pt>
                <c:pt idx="8">
                  <c:v>0.10724999999999998</c:v>
                </c:pt>
                <c:pt idx="9">
                  <c:v>0.10781999999999999</c:v>
                </c:pt>
                <c:pt idx="10">
                  <c:v>0.10970000000000001</c:v>
                </c:pt>
                <c:pt idx="11">
                  <c:v>0.11105000000000001</c:v>
                </c:pt>
                <c:pt idx="12">
                  <c:v>0.11273999999999999</c:v>
                </c:pt>
                <c:pt idx="13">
                  <c:v>0.115345740775</c:v>
                </c:pt>
                <c:pt idx="14">
                  <c:v>0.11685507902500002</c:v>
                </c:pt>
                <c:pt idx="15">
                  <c:v>0.11860352065999999</c:v>
                </c:pt>
                <c:pt idx="16">
                  <c:v>0.12070729527500001</c:v>
                </c:pt>
                <c:pt idx="17">
                  <c:v>0.12148652280000001</c:v>
                </c:pt>
                <c:pt idx="18">
                  <c:v>0.12252383766000001</c:v>
                </c:pt>
                <c:pt idx="19">
                  <c:v>0.12272243094999999</c:v>
                </c:pt>
                <c:pt idx="20">
                  <c:v>0.12397106261999999</c:v>
                </c:pt>
                <c:pt idx="21">
                  <c:v>0.1234268296</c:v>
                </c:pt>
                <c:pt idx="22">
                  <c:v>0.12425197369999999</c:v>
                </c:pt>
                <c:pt idx="23">
                  <c:v>0.12424798431999999</c:v>
                </c:pt>
                <c:pt idx="24">
                  <c:v>0.1226991083</c:v>
                </c:pt>
                <c:pt idx="25">
                  <c:v>0.124292309</c:v>
                </c:pt>
                <c:pt idx="26">
                  <c:v>0.12304221827999999</c:v>
                </c:pt>
                <c:pt idx="27">
                  <c:v>0.12310511295000001</c:v>
                </c:pt>
                <c:pt idx="28">
                  <c:v>0.12337853324999999</c:v>
                </c:pt>
                <c:pt idx="29">
                  <c:v>0.12015600582000001</c:v>
                </c:pt>
                <c:pt idx="30">
                  <c:v>0.11518052135000001</c:v>
                </c:pt>
                <c:pt idx="31">
                  <c:v>0.11255353547499999</c:v>
                </c:pt>
                <c:pt idx="32">
                  <c:v>0.11029205023999999</c:v>
                </c:pt>
                <c:pt idx="33">
                  <c:v>0.10873970217500001</c:v>
                </c:pt>
                <c:pt idx="34">
                  <c:v>0.10859021910000001</c:v>
                </c:pt>
                <c:pt idx="35">
                  <c:v>0.10798133128000001</c:v>
                </c:pt>
                <c:pt idx="36">
                  <c:v>0.10689519192499999</c:v>
                </c:pt>
                <c:pt idx="37">
                  <c:v>0.10671111772500001</c:v>
                </c:pt>
                <c:pt idx="38">
                  <c:v>0.1076</c:v>
                </c:pt>
                <c:pt idx="39">
                  <c:v>0.10662232017499999</c:v>
                </c:pt>
                <c:pt idx="40">
                  <c:v>0.10616</c:v>
                </c:pt>
                <c:pt idx="41">
                  <c:v>0.10624</c:v>
                </c:pt>
                <c:pt idx="42">
                  <c:v>0.10589999999999999</c:v>
                </c:pt>
                <c:pt idx="43">
                  <c:v>0.10536000000000001</c:v>
                </c:pt>
                <c:pt idx="44">
                  <c:v>0.105</c:v>
                </c:pt>
                <c:pt idx="45">
                  <c:v>0.10492499999999999</c:v>
                </c:pt>
                <c:pt idx="46">
                  <c:v>0.1048</c:v>
                </c:pt>
                <c:pt idx="47">
                  <c:v>0.10389999999999999</c:v>
                </c:pt>
                <c:pt idx="48">
                  <c:v>0.103725</c:v>
                </c:pt>
                <c:pt idx="49">
                  <c:v>0.1045</c:v>
                </c:pt>
                <c:pt idx="50">
                  <c:v>0.10432000000000001</c:v>
                </c:pt>
                <c:pt idx="51">
                  <c:v>0.103825</c:v>
                </c:pt>
                <c:pt idx="52">
                  <c:v>0.10485</c:v>
                </c:pt>
                <c:pt idx="53">
                  <c:v>0.105125</c:v>
                </c:pt>
                <c:pt idx="54">
                  <c:v>0.10466666666666667</c:v>
                </c:pt>
                <c:pt idx="55">
                  <c:v>0.1041</c:v>
                </c:pt>
                <c:pt idx="56">
                  <c:v>0.10340000000000001</c:v>
                </c:pt>
                <c:pt idx="57">
                  <c:v>0.10351999999999999</c:v>
                </c:pt>
                <c:pt idx="58">
                  <c:v>0.1037</c:v>
                </c:pt>
                <c:pt idx="59">
                  <c:v>0.10354999999999999</c:v>
                </c:pt>
                <c:pt idx="60">
                  <c:v>0.10342</c:v>
                </c:pt>
                <c:pt idx="61">
                  <c:v>0.104175</c:v>
                </c:pt>
                <c:pt idx="62">
                  <c:v>0.103925</c:v>
                </c:pt>
                <c:pt idx="63">
                  <c:v>0.1026</c:v>
                </c:pt>
                <c:pt idx="64">
                  <c:v>0.1038</c:v>
                </c:pt>
                <c:pt idx="65">
                  <c:v>0.10340000000000001</c:v>
                </c:pt>
                <c:pt idx="66">
                  <c:v>0.10351999999999999</c:v>
                </c:pt>
                <c:pt idx="67">
                  <c:v>0.103425</c:v>
                </c:pt>
                <c:pt idx="68">
                  <c:v>0.10113862952</c:v>
                </c:pt>
                <c:pt idx="69">
                  <c:v>9.9173219425E-2</c:v>
                </c:pt>
                <c:pt idx="70">
                  <c:v>9.7684401774999999E-2</c:v>
                </c:pt>
                <c:pt idx="71">
                  <c:v>9.5223358139999992E-2</c:v>
                </c:pt>
                <c:pt idx="72">
                  <c:v>9.4039752274999999E-2</c:v>
                </c:pt>
                <c:pt idx="73">
                  <c:v>9.3248034024999996E-2</c:v>
                </c:pt>
                <c:pt idx="74">
                  <c:v>9.1179999999999997E-2</c:v>
                </c:pt>
                <c:pt idx="75">
                  <c:v>9.0447534974999994E-2</c:v>
                </c:pt>
                <c:pt idx="76">
                  <c:v>8.9103281275000001E-2</c:v>
                </c:pt>
                <c:pt idx="77">
                  <c:v>8.9240947899999992E-2</c:v>
                </c:pt>
                <c:pt idx="78">
                  <c:v>8.8686352260000018E-2</c:v>
                </c:pt>
                <c:pt idx="79">
                  <c:v>8.9135770850000004E-2</c:v>
                </c:pt>
                <c:pt idx="80">
                  <c:v>8.9734446019999997E-2</c:v>
                </c:pt>
                <c:pt idx="81">
                  <c:v>9.0176366600000002E-2</c:v>
                </c:pt>
                <c:pt idx="82">
                  <c:v>9.1541372566666668E-2</c:v>
                </c:pt>
                <c:pt idx="83">
                  <c:v>9.2999999999999999E-2</c:v>
                </c:pt>
                <c:pt idx="84">
                  <c:v>9.3399999999999997E-2</c:v>
                </c:pt>
                <c:pt idx="85">
                  <c:v>9.5432790766666664E-2</c:v>
                </c:pt>
                <c:pt idx="86">
                  <c:v>0.10051983903333334</c:v>
                </c:pt>
                <c:pt idx="87">
                  <c:v>0.10649357123333335</c:v>
                </c:pt>
                <c:pt idx="88">
                  <c:v>0.111962308</c:v>
                </c:pt>
                <c:pt idx="89">
                  <c:v>0.11754102086666667</c:v>
                </c:pt>
                <c:pt idx="90">
                  <c:v>0.12340299619282001</c:v>
                </c:pt>
                <c:pt idx="91">
                  <c:v>0.13074252136666667</c:v>
                </c:pt>
                <c:pt idx="92">
                  <c:v>0.14105649519424768</c:v>
                </c:pt>
                <c:pt idx="93">
                  <c:v>0.15177157635921168</c:v>
                </c:pt>
                <c:pt idx="94">
                  <c:v>0.15710887541982133</c:v>
                </c:pt>
                <c:pt idx="95">
                  <c:v>0.16677500000000001</c:v>
                </c:pt>
                <c:pt idx="96">
                  <c:v>0.17026444428172435</c:v>
                </c:pt>
                <c:pt idx="97">
                  <c:v>0.18013802953427069</c:v>
                </c:pt>
                <c:pt idx="98">
                  <c:v>0.18041363879584649</c:v>
                </c:pt>
                <c:pt idx="99">
                  <c:v>0.17998997184684903</c:v>
                </c:pt>
                <c:pt idx="100">
                  <c:v>0.17652658913079575</c:v>
                </c:pt>
                <c:pt idx="101">
                  <c:v>0.17498807430145699</c:v>
                </c:pt>
                <c:pt idx="102">
                  <c:v>0.17238134405939898</c:v>
                </c:pt>
                <c:pt idx="103">
                  <c:v>0.17135920526991574</c:v>
                </c:pt>
                <c:pt idx="104">
                  <c:v>0.17143287739312341</c:v>
                </c:pt>
                <c:pt idx="105">
                  <c:v>0.169452667639235</c:v>
                </c:pt>
                <c:pt idx="106">
                  <c:v>0.16850000000000001</c:v>
                </c:pt>
                <c:pt idx="107">
                  <c:v>0.168010860164169</c:v>
                </c:pt>
                <c:pt idx="108">
                  <c:v>0.16651890098618199</c:v>
                </c:pt>
                <c:pt idx="109">
                  <c:v>0.16393296673430999</c:v>
                </c:pt>
                <c:pt idx="110">
                  <c:v>0.15854209472149799</c:v>
                </c:pt>
                <c:pt idx="111">
                  <c:v>0.15281347065062501</c:v>
                </c:pt>
                <c:pt idx="112">
                  <c:v>0.14799999999999999</c:v>
                </c:pt>
                <c:pt idx="113">
                  <c:v>0.1464</c:v>
                </c:pt>
                <c:pt idx="114">
                  <c:v>0.13550000000000001</c:v>
                </c:pt>
                <c:pt idx="115">
                  <c:v>0.1231</c:v>
                </c:pt>
                <c:pt idx="116">
                  <c:v>0.1179</c:v>
                </c:pt>
                <c:pt idx="117">
                  <c:v>0.1157</c:v>
                </c:pt>
                <c:pt idx="118">
                  <c:v>0.11459999999999999</c:v>
                </c:pt>
                <c:pt idx="119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E8-4E65-B56F-03D318EE2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914847"/>
        <c:axId val="1490338943"/>
      </c:lineChart>
      <c:dateAx>
        <c:axId val="561914847"/>
        <c:scaling>
          <c:orientation val="minMax"/>
          <c:max val="45627"/>
          <c:min val="43435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338943"/>
        <c:crosses val="autoZero"/>
        <c:auto val="1"/>
        <c:lblOffset val="100"/>
        <c:baseTimeUnit val="months"/>
        <c:majorUnit val="3"/>
        <c:majorTimeUnit val="months"/>
      </c:dateAx>
      <c:valAx>
        <c:axId val="1490338943"/>
        <c:scaling>
          <c:orientation val="minMax"/>
          <c:max val="0.18500000000000003"/>
          <c:min val="8.500000000000002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6191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Hoja1!$N$3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layout>
                <c:manualLayout>
                  <c:x val="-4.9904228177706206E-2"/>
                  <c:y val="-5.83890260813894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$ 0,93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AB-4AFF-A0B2-4A0AC3481509}"/>
                </c:ext>
              </c:extLst>
            </c:dLbl>
            <c:numFmt formatCode="&quot;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Hoja1!$H$8:$I$44</c:f>
              <c:multiLvlStrCache>
                <c:ptCount val="37"/>
                <c:lvl>
                  <c:pt idx="0">
                    <c:v>nov</c:v>
                  </c:pt>
                  <c:pt idx="1">
                    <c:v>dic</c:v>
                  </c:pt>
                  <c:pt idx="2">
                    <c:v>ene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abr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ago</c:v>
                  </c:pt>
                  <c:pt idx="10">
                    <c:v>sep</c:v>
                  </c:pt>
                  <c:pt idx="11">
                    <c:v>oct</c:v>
                  </c:pt>
                  <c:pt idx="12">
                    <c:v>nov</c:v>
                  </c:pt>
                  <c:pt idx="13">
                    <c:v>dic</c:v>
                  </c:pt>
                  <c:pt idx="14">
                    <c:v>ene</c:v>
                  </c:pt>
                  <c:pt idx="15">
                    <c:v>feb</c:v>
                  </c:pt>
                  <c:pt idx="16">
                    <c:v>mar</c:v>
                  </c:pt>
                  <c:pt idx="17">
                    <c:v>abr</c:v>
                  </c:pt>
                  <c:pt idx="18">
                    <c:v>may</c:v>
                  </c:pt>
                  <c:pt idx="19">
                    <c:v>jun</c:v>
                  </c:pt>
                  <c:pt idx="20">
                    <c:v>jul</c:v>
                  </c:pt>
                  <c:pt idx="21">
                    <c:v>ago</c:v>
                  </c:pt>
                  <c:pt idx="22">
                    <c:v>sep</c:v>
                  </c:pt>
                  <c:pt idx="23">
                    <c:v>oct</c:v>
                  </c:pt>
                  <c:pt idx="24">
                    <c:v>nov</c:v>
                  </c:pt>
                  <c:pt idx="25">
                    <c:v>dic</c:v>
                  </c:pt>
                  <c:pt idx="26">
                    <c:v>ene</c:v>
                  </c:pt>
                  <c:pt idx="27">
                    <c:v>feb</c:v>
                  </c:pt>
                  <c:pt idx="28">
                    <c:v>mar</c:v>
                  </c:pt>
                  <c:pt idx="29">
                    <c:v>abr</c:v>
                  </c:pt>
                  <c:pt idx="30">
                    <c:v>may</c:v>
                  </c:pt>
                  <c:pt idx="31">
                    <c:v>jun</c:v>
                  </c:pt>
                  <c:pt idx="32">
                    <c:v>jul</c:v>
                  </c:pt>
                  <c:pt idx="33">
                    <c:v>ago</c:v>
                  </c:pt>
                  <c:pt idx="34">
                    <c:v>sep</c:v>
                  </c:pt>
                  <c:pt idx="35">
                    <c:v>oct</c:v>
                  </c:pt>
                  <c:pt idx="36">
                    <c:v>nov</c:v>
                  </c:pt>
                </c:lvl>
                <c:lvl>
                  <c:pt idx="0">
                    <c:v>2021</c:v>
                  </c:pt>
                  <c:pt idx="2">
                    <c:v>2022</c:v>
                  </c:pt>
                  <c:pt idx="14">
                    <c:v>2023</c:v>
                  </c:pt>
                  <c:pt idx="26">
                    <c:v>2024</c:v>
                  </c:pt>
                </c:lvl>
              </c:multiLvlStrCache>
            </c:multiLvlStrRef>
          </c:cat>
          <c:val>
            <c:numRef>
              <c:f>Hoja1!$N$8:$N$44</c:f>
              <c:numCache>
                <c:formatCode>"$"\ #,##0</c:formatCode>
                <c:ptCount val="37"/>
                <c:pt idx="0">
                  <c:v>726.06328971433777</c:v>
                </c:pt>
                <c:pt idx="1">
                  <c:v>716.21516456631809</c:v>
                </c:pt>
                <c:pt idx="2">
                  <c:v>721.72132327230656</c:v>
                </c:pt>
                <c:pt idx="3">
                  <c:v>705.79417807727918</c:v>
                </c:pt>
                <c:pt idx="4">
                  <c:v>691.23312434878721</c:v>
                </c:pt>
                <c:pt idx="5">
                  <c:v>687.91380871508932</c:v>
                </c:pt>
                <c:pt idx="6">
                  <c:v>679.20491163864529</c:v>
                </c:pt>
                <c:pt idx="7">
                  <c:v>671.86617608250231</c:v>
                </c:pt>
                <c:pt idx="8">
                  <c:v>676.4660883957481</c:v>
                </c:pt>
                <c:pt idx="9">
                  <c:v>668.7375313085945</c:v>
                </c:pt>
                <c:pt idx="10">
                  <c:v>690.65579703265155</c:v>
                </c:pt>
                <c:pt idx="11">
                  <c:v>691.10101757462087</c:v>
                </c:pt>
                <c:pt idx="12">
                  <c:v>688.05952715098601</c:v>
                </c:pt>
                <c:pt idx="13">
                  <c:v>665.81607178559818</c:v>
                </c:pt>
                <c:pt idx="14">
                  <c:v>680.76843308813181</c:v>
                </c:pt>
                <c:pt idx="15">
                  <c:v>684.62684518263723</c:v>
                </c:pt>
                <c:pt idx="16">
                  <c:v>684.17503860496379</c:v>
                </c:pt>
                <c:pt idx="17">
                  <c:v>708.24001926210906</c:v>
                </c:pt>
                <c:pt idx="18">
                  <c:v>713.48325805921775</c:v>
                </c:pt>
                <c:pt idx="19">
                  <c:v>725.74991554183623</c:v>
                </c:pt>
                <c:pt idx="20">
                  <c:v>747.38343965471097</c:v>
                </c:pt>
                <c:pt idx="21">
                  <c:v>757.09015875084015</c:v>
                </c:pt>
                <c:pt idx="22">
                  <c:v>785.92164438576265</c:v>
                </c:pt>
                <c:pt idx="23">
                  <c:v>815.65036353167829</c:v>
                </c:pt>
                <c:pt idx="24">
                  <c:v>857.64806965424305</c:v>
                </c:pt>
                <c:pt idx="25">
                  <c:v>739.00051444768565</c:v>
                </c:pt>
                <c:pt idx="26">
                  <c:v>766.73297766893654</c:v>
                </c:pt>
                <c:pt idx="27">
                  <c:v>768.89682138672356</c:v>
                </c:pt>
                <c:pt idx="28">
                  <c:v>766.78928623032721</c:v>
                </c:pt>
                <c:pt idx="29">
                  <c:v>784.59804622929255</c:v>
                </c:pt>
                <c:pt idx="30">
                  <c:v>812.7539236873356</c:v>
                </c:pt>
                <c:pt idx="31">
                  <c:v>830.12605786859558</c:v>
                </c:pt>
                <c:pt idx="32">
                  <c:v>858.63873034846711</c:v>
                </c:pt>
                <c:pt idx="33">
                  <c:v>885.44279488348377</c:v>
                </c:pt>
                <c:pt idx="34">
                  <c:v>891.21001770101407</c:v>
                </c:pt>
                <c:pt idx="35">
                  <c:v>902.8440150832389</c:v>
                </c:pt>
                <c:pt idx="36">
                  <c:v>924.75278528529259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56-412E-AE75-E05537100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23887"/>
        <c:axId val="721911231"/>
      </c:lineChart>
      <c:lineChart>
        <c:grouping val="standard"/>
        <c:varyColors val="0"/>
        <c:ser>
          <c:idx val="1"/>
          <c:order val="1"/>
          <c:tx>
            <c:strRef>
              <c:f>Hoja1!$O$3</c:f>
              <c:strCache>
                <c:ptCount val="1"/>
                <c:pt idx="0">
                  <c:v>Titularizadora Colombiana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layout>
                <c:manualLayout>
                  <c:x val="-4.3099106153473545E-2"/>
                  <c:y val="0.215309533675123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baseline="0" dirty="0"/>
                      <a:t> 0,03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AB-4AFF-A0B2-4A0AC3481509}"/>
                </c:ext>
              </c:extLst>
            </c:dLbl>
            <c:numFmt formatCode="&quot;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Hoja1!$H$8:$I$44</c:f>
              <c:multiLvlStrCache>
                <c:ptCount val="37"/>
                <c:lvl>
                  <c:pt idx="0">
                    <c:v>nov</c:v>
                  </c:pt>
                  <c:pt idx="1">
                    <c:v>dic</c:v>
                  </c:pt>
                  <c:pt idx="2">
                    <c:v>ene</c:v>
                  </c:pt>
                  <c:pt idx="3">
                    <c:v>feb</c:v>
                  </c:pt>
                  <c:pt idx="4">
                    <c:v>mar</c:v>
                  </c:pt>
                  <c:pt idx="5">
                    <c:v>abr</c:v>
                  </c:pt>
                  <c:pt idx="6">
                    <c:v>may</c:v>
                  </c:pt>
                  <c:pt idx="7">
                    <c:v>jun</c:v>
                  </c:pt>
                  <c:pt idx="8">
                    <c:v>jul</c:v>
                  </c:pt>
                  <c:pt idx="9">
                    <c:v>ago</c:v>
                  </c:pt>
                  <c:pt idx="10">
                    <c:v>sep</c:v>
                  </c:pt>
                  <c:pt idx="11">
                    <c:v>oct</c:v>
                  </c:pt>
                  <c:pt idx="12">
                    <c:v>nov</c:v>
                  </c:pt>
                  <c:pt idx="13">
                    <c:v>dic</c:v>
                  </c:pt>
                  <c:pt idx="14">
                    <c:v>ene</c:v>
                  </c:pt>
                  <c:pt idx="15">
                    <c:v>feb</c:v>
                  </c:pt>
                  <c:pt idx="16">
                    <c:v>mar</c:v>
                  </c:pt>
                  <c:pt idx="17">
                    <c:v>abr</c:v>
                  </c:pt>
                  <c:pt idx="18">
                    <c:v>may</c:v>
                  </c:pt>
                  <c:pt idx="19">
                    <c:v>jun</c:v>
                  </c:pt>
                  <c:pt idx="20">
                    <c:v>jul</c:v>
                  </c:pt>
                  <c:pt idx="21">
                    <c:v>ago</c:v>
                  </c:pt>
                  <c:pt idx="22">
                    <c:v>sep</c:v>
                  </c:pt>
                  <c:pt idx="23">
                    <c:v>oct</c:v>
                  </c:pt>
                  <c:pt idx="24">
                    <c:v>nov</c:v>
                  </c:pt>
                  <c:pt idx="25">
                    <c:v>dic</c:v>
                  </c:pt>
                  <c:pt idx="26">
                    <c:v>ene</c:v>
                  </c:pt>
                  <c:pt idx="27">
                    <c:v>feb</c:v>
                  </c:pt>
                  <c:pt idx="28">
                    <c:v>mar</c:v>
                  </c:pt>
                  <c:pt idx="29">
                    <c:v>abr</c:v>
                  </c:pt>
                  <c:pt idx="30">
                    <c:v>may</c:v>
                  </c:pt>
                  <c:pt idx="31">
                    <c:v>jun</c:v>
                  </c:pt>
                  <c:pt idx="32">
                    <c:v>jul</c:v>
                  </c:pt>
                  <c:pt idx="33">
                    <c:v>ago</c:v>
                  </c:pt>
                  <c:pt idx="34">
                    <c:v>sep</c:v>
                  </c:pt>
                  <c:pt idx="35">
                    <c:v>oct</c:v>
                  </c:pt>
                  <c:pt idx="36">
                    <c:v>nov</c:v>
                  </c:pt>
                </c:lvl>
                <c:lvl>
                  <c:pt idx="0">
                    <c:v>2021</c:v>
                  </c:pt>
                  <c:pt idx="2">
                    <c:v>2022</c:v>
                  </c:pt>
                  <c:pt idx="14">
                    <c:v>2023</c:v>
                  </c:pt>
                  <c:pt idx="26">
                    <c:v>2024</c:v>
                  </c:pt>
                </c:lvl>
              </c:multiLvlStrCache>
            </c:multiLvlStrRef>
          </c:cat>
          <c:val>
            <c:numRef>
              <c:f>Hoja1!$O$8:$O$44</c:f>
              <c:numCache>
                <c:formatCode>"$"\ #,##0</c:formatCode>
                <c:ptCount val="37"/>
                <c:pt idx="0">
                  <c:v>41.445871573987652</c:v>
                </c:pt>
                <c:pt idx="1">
                  <c:v>41.467018129605904</c:v>
                </c:pt>
                <c:pt idx="2">
                  <c:v>40.815063191780062</c:v>
                </c:pt>
                <c:pt idx="3">
                  <c:v>38.435435454810637</c:v>
                </c:pt>
                <c:pt idx="4">
                  <c:v>37.436599162567894</c:v>
                </c:pt>
                <c:pt idx="5">
                  <c:v>36.758440230526837</c:v>
                </c:pt>
                <c:pt idx="6">
                  <c:v>35.209832004974693</c:v>
                </c:pt>
                <c:pt idx="7">
                  <c:v>35.3696158038383</c:v>
                </c:pt>
                <c:pt idx="8">
                  <c:v>35.51261976215573</c:v>
                </c:pt>
                <c:pt idx="9">
                  <c:v>35.106332642229965</c:v>
                </c:pt>
                <c:pt idx="10">
                  <c:v>34.1488189295601</c:v>
                </c:pt>
                <c:pt idx="11">
                  <c:v>34.289664462921188</c:v>
                </c:pt>
                <c:pt idx="12">
                  <c:v>34.374409913302038</c:v>
                </c:pt>
                <c:pt idx="13">
                  <c:v>34.02296653094588</c:v>
                </c:pt>
                <c:pt idx="14">
                  <c:v>34.517382885767631</c:v>
                </c:pt>
                <c:pt idx="15">
                  <c:v>34.205221751463426</c:v>
                </c:pt>
                <c:pt idx="16">
                  <c:v>34.747180330871096</c:v>
                </c:pt>
                <c:pt idx="17">
                  <c:v>34.122010787907449</c:v>
                </c:pt>
                <c:pt idx="18">
                  <c:v>34.077358815668937</c:v>
                </c:pt>
                <c:pt idx="19">
                  <c:v>35.11335726947506</c:v>
                </c:pt>
                <c:pt idx="20">
                  <c:v>35.357520033865455</c:v>
                </c:pt>
                <c:pt idx="21">
                  <c:v>36.556472033954883</c:v>
                </c:pt>
                <c:pt idx="22">
                  <c:v>36.64382591617229</c:v>
                </c:pt>
                <c:pt idx="23">
                  <c:v>37.72546238948388</c:v>
                </c:pt>
                <c:pt idx="24">
                  <c:v>38.652486401961021</c:v>
                </c:pt>
                <c:pt idx="25">
                  <c:v>38.979214297422892</c:v>
                </c:pt>
                <c:pt idx="26">
                  <c:v>39.665625366230465</c:v>
                </c:pt>
                <c:pt idx="27">
                  <c:v>38.929061344009959</c:v>
                </c:pt>
                <c:pt idx="28">
                  <c:v>38.832607640389071</c:v>
                </c:pt>
                <c:pt idx="29">
                  <c:v>37.544017209466851</c:v>
                </c:pt>
                <c:pt idx="30">
                  <c:v>36.969284010004635</c:v>
                </c:pt>
                <c:pt idx="31">
                  <c:v>37.31703818620867</c:v>
                </c:pt>
                <c:pt idx="32">
                  <c:v>49.982791545809299</c:v>
                </c:pt>
                <c:pt idx="33">
                  <c:v>51.060697153591057</c:v>
                </c:pt>
                <c:pt idx="34">
                  <c:v>37.94291850182146</c:v>
                </c:pt>
                <c:pt idx="35">
                  <c:v>48.905696963132129</c:v>
                </c:pt>
                <c:pt idx="36">
                  <c:v>37.62162951753632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56-412E-AE75-E05537100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397759"/>
        <c:axId val="627195679"/>
      </c:lineChart>
      <c:catAx>
        <c:axId val="314523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1911231"/>
        <c:crosses val="autoZero"/>
        <c:auto val="1"/>
        <c:lblAlgn val="ctr"/>
        <c:lblOffset val="100"/>
        <c:noMultiLvlLbl val="0"/>
      </c:catAx>
      <c:valAx>
        <c:axId val="721911231"/>
        <c:scaling>
          <c:orientation val="minMax"/>
          <c:min val="600"/>
        </c:scaling>
        <c:delete val="0"/>
        <c:axPos val="l"/>
        <c:numFmt formatCode="&quot;$&quot;\ #,##0.00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4523887"/>
        <c:crosses val="autoZero"/>
        <c:crossBetween val="between"/>
        <c:dispUnits>
          <c:builtInUnit val="thousands"/>
        </c:dispUnits>
      </c:valAx>
      <c:valAx>
        <c:axId val="627195679"/>
        <c:scaling>
          <c:orientation val="minMax"/>
          <c:max val="75"/>
          <c:min val="30"/>
        </c:scaling>
        <c:delete val="0"/>
        <c:axPos val="r"/>
        <c:numFmt formatCode="&quot;$&quot;\ #,##0.0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7397759"/>
        <c:crosses val="max"/>
        <c:crossBetween val="between"/>
        <c:dispUnits>
          <c:builtInUnit val="thousands"/>
        </c:dispUnits>
      </c:valAx>
      <c:catAx>
        <c:axId val="32739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7195679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77777777777776E-2"/>
          <c:y val="4.5360544898010211E-2"/>
          <c:w val="0.93888888888888888"/>
          <c:h val="0.713502084084877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'Cartera Hipotecaria'!$K$31</c:f>
              <c:strCache>
                <c:ptCount val="1"/>
                <c:pt idx="0">
                  <c:v>Credit Establishments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Hipotecaria'!$J$45:$J$50</c:f>
              <c:numCache>
                <c:formatCode>mmm\-yy</c:formatCode>
                <c:ptCount val="6"/>
                <c:pt idx="0">
                  <c:v>43770</c:v>
                </c:pt>
                <c:pt idx="1">
                  <c:v>44136</c:v>
                </c:pt>
                <c:pt idx="2">
                  <c:v>44501</c:v>
                </c:pt>
                <c:pt idx="3">
                  <c:v>44866</c:v>
                </c:pt>
                <c:pt idx="4">
                  <c:v>45231</c:v>
                </c:pt>
                <c:pt idx="5">
                  <c:v>45597</c:v>
                </c:pt>
              </c:numCache>
            </c:numRef>
          </c:cat>
          <c:val>
            <c:numRef>
              <c:f>'Cartera Hipotecaria'!$K$45:$K$50</c:f>
              <c:numCache>
                <c:formatCode>_(* #,##0.00_);_(* \(#,##0.00\);_(* "-"??_);_(@_)</c:formatCode>
                <c:ptCount val="6"/>
                <c:pt idx="0">
                  <c:v>11.937148479914308</c:v>
                </c:pt>
                <c:pt idx="1">
                  <c:v>12.630513227486961</c:v>
                </c:pt>
                <c:pt idx="2">
                  <c:v>15.310239062905017</c:v>
                </c:pt>
                <c:pt idx="3">
                  <c:v>17.793824023565342</c:v>
                </c:pt>
                <c:pt idx="4">
                  <c:v>19.758928725370783</c:v>
                </c:pt>
                <c:pt idx="5">
                  <c:v>21.87228544451613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A-4DFB-B41F-B5E0EDE84123}"/>
            </c:ext>
          </c:extLst>
        </c:ser>
        <c:ser>
          <c:idx val="1"/>
          <c:order val="1"/>
          <c:tx>
            <c:strRef>
              <c:f>'Cartera Hipotecaria'!$L$31</c:f>
              <c:strCache>
                <c:ptCount val="1"/>
                <c:pt idx="0">
                  <c:v>Securitized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Hipotecaria'!$J$45:$J$50</c:f>
              <c:numCache>
                <c:formatCode>mmm\-yy</c:formatCode>
                <c:ptCount val="6"/>
                <c:pt idx="0">
                  <c:v>43770</c:v>
                </c:pt>
                <c:pt idx="1">
                  <c:v>44136</c:v>
                </c:pt>
                <c:pt idx="2">
                  <c:v>44501</c:v>
                </c:pt>
                <c:pt idx="3">
                  <c:v>44866</c:v>
                </c:pt>
                <c:pt idx="4">
                  <c:v>45231</c:v>
                </c:pt>
                <c:pt idx="5">
                  <c:v>45597</c:v>
                </c:pt>
              </c:numCache>
            </c:numRef>
          </c:cat>
          <c:val>
            <c:numRef>
              <c:f>'Cartera Hipotecaria'!$L$45:$L$50</c:f>
              <c:numCache>
                <c:formatCode>_(* #,##0.00_);_(* \(#,##0.00\);_(* "-"??_);_(@_)</c:formatCode>
                <c:ptCount val="6"/>
                <c:pt idx="0">
                  <c:v>1.1698728502885076</c:v>
                </c:pt>
                <c:pt idx="1">
                  <c:v>0.95865244203803968</c:v>
                </c:pt>
                <c:pt idx="2">
                  <c:v>0.81131341818218172</c:v>
                </c:pt>
                <c:pt idx="3">
                  <c:v>0.64684570692543053</c:v>
                </c:pt>
                <c:pt idx="4">
                  <c:v>0.56490248337778526</c:v>
                </c:pt>
                <c:pt idx="5">
                  <c:v>0.62088671590026412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A-4DFB-B41F-B5E0EDE84123}"/>
            </c:ext>
          </c:extLst>
        </c:ser>
        <c:ser>
          <c:idx val="2"/>
          <c:order val="2"/>
          <c:tx>
            <c:strRef>
              <c:f>'Cartera Hipotecaria'!$M$7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Hipotecaria'!$J$45:$J$50</c:f>
              <c:numCache>
                <c:formatCode>mmm\-yy</c:formatCode>
                <c:ptCount val="6"/>
                <c:pt idx="0">
                  <c:v>43770</c:v>
                </c:pt>
                <c:pt idx="1">
                  <c:v>44136</c:v>
                </c:pt>
                <c:pt idx="2">
                  <c:v>44501</c:v>
                </c:pt>
                <c:pt idx="3">
                  <c:v>44866</c:v>
                </c:pt>
                <c:pt idx="4">
                  <c:v>45231</c:v>
                </c:pt>
                <c:pt idx="5">
                  <c:v>45597</c:v>
                </c:pt>
              </c:numCache>
            </c:numRef>
          </c:cat>
          <c:val>
            <c:numRef>
              <c:f>'Cartera Hipotecaria'!$M$45:$M$50</c:f>
              <c:numCache>
                <c:formatCode>_(* #,##0.00_);_(* \(#,##0.00\);_(* "-"??_);_(@_)</c:formatCode>
                <c:ptCount val="6"/>
                <c:pt idx="0">
                  <c:v>4.8544781043709166</c:v>
                </c:pt>
                <c:pt idx="1">
                  <c:v>5.3373230891014405</c:v>
                </c:pt>
                <c:pt idx="2">
                  <c:v>5.1544745165050223</c:v>
                </c:pt>
                <c:pt idx="3">
                  <c:v>5.7374540049220393</c:v>
                </c:pt>
                <c:pt idx="4">
                  <c:v>5.7599208656489909</c:v>
                </c:pt>
                <c:pt idx="5">
                  <c:v>5.6180402065822195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A-4DFB-B41F-B5E0EDE84123}"/>
            </c:ext>
          </c:extLst>
        </c:ser>
        <c:ser>
          <c:idx val="3"/>
          <c:order val="3"/>
          <c:tx>
            <c:strRef>
              <c:f>'Cartera Hipotecaria'!$N$7</c:f>
              <c:strCache>
                <c:ptCount val="1"/>
                <c:pt idx="0">
                  <c:v>FNA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Hipotecaria'!$J$45:$J$50</c:f>
              <c:numCache>
                <c:formatCode>mmm\-yy</c:formatCode>
                <c:ptCount val="6"/>
                <c:pt idx="0">
                  <c:v>43770</c:v>
                </c:pt>
                <c:pt idx="1">
                  <c:v>44136</c:v>
                </c:pt>
                <c:pt idx="2">
                  <c:v>44501</c:v>
                </c:pt>
                <c:pt idx="3">
                  <c:v>44866</c:v>
                </c:pt>
                <c:pt idx="4">
                  <c:v>45231</c:v>
                </c:pt>
                <c:pt idx="5">
                  <c:v>45597</c:v>
                </c:pt>
              </c:numCache>
            </c:numRef>
          </c:cat>
          <c:val>
            <c:numRef>
              <c:f>'Cartera Hipotecaria'!$N$45:$N$50</c:f>
              <c:numCache>
                <c:formatCode>_(* #,##0.00_);_(* \(#,##0.00\);_(* "-"??_);_(@_)</c:formatCode>
                <c:ptCount val="6"/>
                <c:pt idx="0">
                  <c:v>1.9190361968208296</c:v>
                </c:pt>
                <c:pt idx="1">
                  <c:v>2.0237764429946883</c:v>
                </c:pt>
                <c:pt idx="2">
                  <c:v>1.988222656548047</c:v>
                </c:pt>
                <c:pt idx="3">
                  <c:v>2.1395584683319675</c:v>
                </c:pt>
                <c:pt idx="4">
                  <c:v>2.4855019093990518</c:v>
                </c:pt>
                <c:pt idx="5">
                  <c:v>2.9132697860514618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CA-4DFB-B41F-B5E0EDE84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2419072"/>
        <c:axId val="162420608"/>
      </c:barChart>
      <c:lineChart>
        <c:grouping val="standard"/>
        <c:varyColors val="0"/>
        <c:ser>
          <c:idx val="4"/>
          <c:order val="4"/>
          <c:tx>
            <c:strRef>
              <c:f>'Cartera Hipotecaria'!$O$7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'Cartera Hipotecaria'!$J$45:$J$50</c:f>
              <c:numCache>
                <c:formatCode>mmm\-yy</c:formatCode>
                <c:ptCount val="6"/>
                <c:pt idx="0">
                  <c:v>43770</c:v>
                </c:pt>
                <c:pt idx="1">
                  <c:v>44136</c:v>
                </c:pt>
                <c:pt idx="2">
                  <c:v>44501</c:v>
                </c:pt>
                <c:pt idx="3">
                  <c:v>44866</c:v>
                </c:pt>
                <c:pt idx="4">
                  <c:v>45231</c:v>
                </c:pt>
                <c:pt idx="5">
                  <c:v>45597</c:v>
                </c:pt>
              </c:numCache>
            </c:numRef>
          </c:cat>
          <c:val>
            <c:numRef>
              <c:f>'Cartera Hipotecaria'!$O$45:$O$50</c:f>
              <c:numCache>
                <c:formatCode>_(* #,##0.00_);_(* \(#,##0.00\);_(* "-"??_);_(@_)</c:formatCode>
                <c:ptCount val="6"/>
                <c:pt idx="0">
                  <c:v>19.880535631394562</c:v>
                </c:pt>
                <c:pt idx="1">
                  <c:v>20.950265201621129</c:v>
                </c:pt>
                <c:pt idx="2">
                  <c:v>23.264249654140269</c:v>
                </c:pt>
                <c:pt idx="3">
                  <c:v>26.317682203744777</c:v>
                </c:pt>
                <c:pt idx="4">
                  <c:v>28.56925398379661</c:v>
                </c:pt>
                <c:pt idx="5">
                  <c:v>31.024482153050077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CA-4DFB-B41F-B5E0EDE84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73088"/>
        <c:axId val="162422144"/>
      </c:lineChart>
      <c:catAx>
        <c:axId val="1624190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2420608"/>
        <c:crosses val="autoZero"/>
        <c:auto val="0"/>
        <c:lblAlgn val="ctr"/>
        <c:lblOffset val="100"/>
        <c:noMultiLvlLbl val="0"/>
      </c:catAx>
      <c:valAx>
        <c:axId val="1624206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62419072"/>
        <c:crosses val="autoZero"/>
        <c:crossBetween val="between"/>
      </c:valAx>
      <c:valAx>
        <c:axId val="162422144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162473088"/>
        <c:crosses val="max"/>
        <c:crossBetween val="between"/>
      </c:valAx>
      <c:dateAx>
        <c:axId val="162473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62422144"/>
        <c:crosses val="autoZero"/>
        <c:auto val="1"/>
        <c:lblOffset val="100"/>
        <c:baseTimeUnit val="years"/>
      </c:date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Segoe UI" pitchFamily="34" charset="0"/>
          <a:ea typeface="Segoe UI" pitchFamily="34" charset="0"/>
          <a:cs typeface="Segoe UI" pitchFamily="34" charset="0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6293A-C926-4CF2-B63C-CC87B44DD56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</dgm:pt>
    <dgm:pt modelId="{DC9060FF-841B-449B-91C0-60251353C72A}">
      <dgm:prSet phldrT="[Texto]"/>
      <dgm:spPr>
        <a:solidFill>
          <a:srgbClr val="002060">
            <a:alpha val="50000"/>
          </a:srgbClr>
        </a:solidFill>
      </dgm:spPr>
      <dgm:t>
        <a:bodyPr/>
        <a:lstStyle/>
        <a:p>
          <a:r>
            <a:rPr lang="es-CO" b="1" dirty="0" err="1">
              <a:solidFill>
                <a:schemeClr val="bg1"/>
              </a:solidFill>
            </a:rPr>
            <a:t>Firm</a:t>
          </a:r>
          <a:r>
            <a:rPr lang="es-CO" b="1" dirty="0">
              <a:solidFill>
                <a:schemeClr val="bg1"/>
              </a:solidFill>
            </a:rPr>
            <a:t> Sale</a:t>
          </a:r>
        </a:p>
      </dgm:t>
    </dgm:pt>
    <dgm:pt modelId="{190213D4-443E-4B8B-A392-0C8EE5F30D73}" type="par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A4D0D80B-F2FE-4496-B948-D3A252351D52}" type="sibTrans" cxnId="{22EE4429-8D6D-42E2-874F-043C4989062D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82F072A4-8665-4ACB-A1A8-9D3E54468BA4}">
      <dgm:prSet phldrT="[Texto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Remote </a:t>
          </a:r>
          <a:r>
            <a:rPr lang="es-CO" b="1" dirty="0" err="1">
              <a:solidFill>
                <a:schemeClr val="bg1"/>
              </a:solidFill>
            </a:rPr>
            <a:t>bankruptcy</a:t>
          </a:r>
          <a:endParaRPr lang="es-CO" b="1" dirty="0">
            <a:solidFill>
              <a:schemeClr val="bg1"/>
            </a:solidFill>
          </a:endParaRPr>
        </a:p>
      </dgm:t>
    </dgm:pt>
    <dgm:pt modelId="{3310659D-EB41-4762-8034-EF930BCBFE5D}" type="par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FA5F3C8-2504-401E-BECF-8862326A0F4A}" type="sibTrans" cxnId="{0C4525F4-2DC3-4E83-9B6E-2CD30F00FED4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F24784B1-9B8E-4641-84D9-6BFB9C01BEB8}">
      <dgm:prSet phldrT="[Texto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s-CO" b="1" dirty="0" err="1">
              <a:solidFill>
                <a:schemeClr val="bg1"/>
              </a:solidFill>
            </a:rPr>
            <a:t>Property</a:t>
          </a:r>
          <a:r>
            <a:rPr lang="es-CO" b="1" dirty="0">
              <a:solidFill>
                <a:schemeClr val="bg1"/>
              </a:solidFill>
            </a:rPr>
            <a:t> </a:t>
          </a:r>
          <a:r>
            <a:rPr lang="es-CO" b="1" dirty="0" err="1">
              <a:solidFill>
                <a:schemeClr val="bg1"/>
              </a:solidFill>
            </a:rPr>
            <a:t>Separation</a:t>
          </a:r>
          <a:endParaRPr lang="es-CO" b="1" dirty="0">
            <a:solidFill>
              <a:schemeClr val="bg1"/>
            </a:solidFill>
          </a:endParaRPr>
        </a:p>
      </dgm:t>
    </dgm:pt>
    <dgm:pt modelId="{3A79AAF5-E636-4908-876F-E01472B350AE}" type="par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5D1A147F-AE02-4583-856F-E6F7181B9967}" type="sibTrans" cxnId="{DBB6280E-34E0-4196-95FA-EF8D1F21E948}">
      <dgm:prSet/>
      <dgm:spPr/>
      <dgm:t>
        <a:bodyPr/>
        <a:lstStyle/>
        <a:p>
          <a:endParaRPr lang="es-CO">
            <a:solidFill>
              <a:schemeClr val="bg1"/>
            </a:solidFill>
          </a:endParaRPr>
        </a:p>
      </dgm:t>
    </dgm:pt>
    <dgm:pt modelId="{1E1C4391-68C7-42B2-84AB-04CAD37CB801}" type="pres">
      <dgm:prSet presAssocID="{0286293A-C926-4CF2-B63C-CC87B44DD567}" presName="compositeShape" presStyleCnt="0">
        <dgm:presLayoutVars>
          <dgm:chMax val="7"/>
          <dgm:dir/>
          <dgm:resizeHandles val="exact"/>
        </dgm:presLayoutVars>
      </dgm:prSet>
      <dgm:spPr/>
    </dgm:pt>
    <dgm:pt modelId="{7621508F-6933-432E-8EC7-EBE8D6E40293}" type="pres">
      <dgm:prSet presAssocID="{DC9060FF-841B-449B-91C0-60251353C72A}" presName="circ1" presStyleLbl="vennNode1" presStyleIdx="0" presStyleCnt="3"/>
      <dgm:spPr/>
    </dgm:pt>
    <dgm:pt modelId="{9DE144D8-8781-46DA-8DEF-DD34FB1FA168}" type="pres">
      <dgm:prSet presAssocID="{DC9060FF-841B-449B-91C0-60251353C7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E3DEDA-3DC2-4839-87B5-CDCFDFE6E6B3}" type="pres">
      <dgm:prSet presAssocID="{82F072A4-8665-4ACB-A1A8-9D3E54468BA4}" presName="circ2" presStyleLbl="vennNode1" presStyleIdx="1" presStyleCnt="3"/>
      <dgm:spPr/>
    </dgm:pt>
    <dgm:pt modelId="{FE988596-865C-4B74-8FA5-B618B2CB3A96}" type="pres">
      <dgm:prSet presAssocID="{82F072A4-8665-4ACB-A1A8-9D3E54468B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47F5FC-17E6-4247-AC09-99BBAE641634}" type="pres">
      <dgm:prSet presAssocID="{F24784B1-9B8E-4641-84D9-6BFB9C01BEB8}" presName="circ3" presStyleLbl="vennNode1" presStyleIdx="2" presStyleCnt="3"/>
      <dgm:spPr/>
    </dgm:pt>
    <dgm:pt modelId="{CC742D1C-2064-41AF-91E0-0EC3B8766F17}" type="pres">
      <dgm:prSet presAssocID="{F24784B1-9B8E-4641-84D9-6BFB9C01BE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EED0606-C3A3-413A-A07B-1CF8CB5814DE}" type="presOf" srcId="{0286293A-C926-4CF2-B63C-CC87B44DD567}" destId="{1E1C4391-68C7-42B2-84AB-04CAD37CB801}" srcOrd="0" destOrd="0" presId="urn:microsoft.com/office/officeart/2005/8/layout/venn1"/>
    <dgm:cxn modelId="{DBB6280E-34E0-4196-95FA-EF8D1F21E948}" srcId="{0286293A-C926-4CF2-B63C-CC87B44DD567}" destId="{F24784B1-9B8E-4641-84D9-6BFB9C01BEB8}" srcOrd="2" destOrd="0" parTransId="{3A79AAF5-E636-4908-876F-E01472B350AE}" sibTransId="{5D1A147F-AE02-4583-856F-E6F7181B9967}"/>
    <dgm:cxn modelId="{22EE4429-8D6D-42E2-874F-043C4989062D}" srcId="{0286293A-C926-4CF2-B63C-CC87B44DD567}" destId="{DC9060FF-841B-449B-91C0-60251353C72A}" srcOrd="0" destOrd="0" parTransId="{190213D4-443E-4B8B-A392-0C8EE5F30D73}" sibTransId="{A4D0D80B-F2FE-4496-B948-D3A252351D52}"/>
    <dgm:cxn modelId="{796E9A3C-3DF8-45B7-909E-49474DFE9849}" type="presOf" srcId="{DC9060FF-841B-449B-91C0-60251353C72A}" destId="{9DE144D8-8781-46DA-8DEF-DD34FB1FA168}" srcOrd="1" destOrd="0" presId="urn:microsoft.com/office/officeart/2005/8/layout/venn1"/>
    <dgm:cxn modelId="{D1539661-2869-48B3-AB2F-64A9745579CD}" type="presOf" srcId="{F24784B1-9B8E-4641-84D9-6BFB9C01BEB8}" destId="{CC742D1C-2064-41AF-91E0-0EC3B8766F17}" srcOrd="1" destOrd="0" presId="urn:microsoft.com/office/officeart/2005/8/layout/venn1"/>
    <dgm:cxn modelId="{B949117D-1C79-4EC5-80C7-1AA82B95931A}" type="presOf" srcId="{82F072A4-8665-4ACB-A1A8-9D3E54468BA4}" destId="{FE988596-865C-4B74-8FA5-B618B2CB3A96}" srcOrd="1" destOrd="0" presId="urn:microsoft.com/office/officeart/2005/8/layout/venn1"/>
    <dgm:cxn modelId="{EDCDC1A3-654A-4D58-A2AD-5E2BEF239404}" type="presOf" srcId="{F24784B1-9B8E-4641-84D9-6BFB9C01BEB8}" destId="{3E47F5FC-17E6-4247-AC09-99BBAE641634}" srcOrd="0" destOrd="0" presId="urn:microsoft.com/office/officeart/2005/8/layout/venn1"/>
    <dgm:cxn modelId="{A2DB76C4-798A-4F41-8D98-4C9B9CDD36C9}" type="presOf" srcId="{DC9060FF-841B-449B-91C0-60251353C72A}" destId="{7621508F-6933-432E-8EC7-EBE8D6E40293}" srcOrd="0" destOrd="0" presId="urn:microsoft.com/office/officeart/2005/8/layout/venn1"/>
    <dgm:cxn modelId="{465DA2C9-5833-4B86-83DC-0DA8ADCE44A3}" type="presOf" srcId="{82F072A4-8665-4ACB-A1A8-9D3E54468BA4}" destId="{5BE3DEDA-3DC2-4839-87B5-CDCFDFE6E6B3}" srcOrd="0" destOrd="0" presId="urn:microsoft.com/office/officeart/2005/8/layout/venn1"/>
    <dgm:cxn modelId="{0C4525F4-2DC3-4E83-9B6E-2CD30F00FED4}" srcId="{0286293A-C926-4CF2-B63C-CC87B44DD567}" destId="{82F072A4-8665-4ACB-A1A8-9D3E54468BA4}" srcOrd="1" destOrd="0" parTransId="{3310659D-EB41-4762-8034-EF930BCBFE5D}" sibTransId="{1FA5F3C8-2504-401E-BECF-8862326A0F4A}"/>
    <dgm:cxn modelId="{A5750F4A-C2A8-4184-9ABE-69A34EED842A}" type="presParOf" srcId="{1E1C4391-68C7-42B2-84AB-04CAD37CB801}" destId="{7621508F-6933-432E-8EC7-EBE8D6E40293}" srcOrd="0" destOrd="0" presId="urn:microsoft.com/office/officeart/2005/8/layout/venn1"/>
    <dgm:cxn modelId="{267F8047-30EB-4688-820F-67BCCDB66D37}" type="presParOf" srcId="{1E1C4391-68C7-42B2-84AB-04CAD37CB801}" destId="{9DE144D8-8781-46DA-8DEF-DD34FB1FA168}" srcOrd="1" destOrd="0" presId="urn:microsoft.com/office/officeart/2005/8/layout/venn1"/>
    <dgm:cxn modelId="{9823629C-6AFD-4EEF-AE8B-9ED0180FBA1C}" type="presParOf" srcId="{1E1C4391-68C7-42B2-84AB-04CAD37CB801}" destId="{5BE3DEDA-3DC2-4839-87B5-CDCFDFE6E6B3}" srcOrd="2" destOrd="0" presId="urn:microsoft.com/office/officeart/2005/8/layout/venn1"/>
    <dgm:cxn modelId="{85EB5D52-B251-4459-8759-B5233ECF2713}" type="presParOf" srcId="{1E1C4391-68C7-42B2-84AB-04CAD37CB801}" destId="{FE988596-865C-4B74-8FA5-B618B2CB3A96}" srcOrd="3" destOrd="0" presId="urn:microsoft.com/office/officeart/2005/8/layout/venn1"/>
    <dgm:cxn modelId="{33C220CC-C406-4E10-9052-6C38B94213CF}" type="presParOf" srcId="{1E1C4391-68C7-42B2-84AB-04CAD37CB801}" destId="{3E47F5FC-17E6-4247-AC09-99BBAE641634}" srcOrd="4" destOrd="0" presId="urn:microsoft.com/office/officeart/2005/8/layout/venn1"/>
    <dgm:cxn modelId="{860E7EAF-99E3-46C1-BE56-13A11AE92D1F}" type="presParOf" srcId="{1E1C4391-68C7-42B2-84AB-04CAD37CB801}" destId="{CC742D1C-2064-41AF-91E0-0EC3B8766F1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508F-6933-432E-8EC7-EBE8D6E40293}">
      <dsp:nvSpPr>
        <dsp:cNvPr id="0" name=""/>
        <dsp:cNvSpPr/>
      </dsp:nvSpPr>
      <dsp:spPr>
        <a:xfrm>
          <a:off x="1797127" y="35814"/>
          <a:ext cx="1719112" cy="1719112"/>
        </a:xfrm>
        <a:prstGeom prst="ellipse">
          <a:avLst/>
        </a:prstGeom>
        <a:solidFill>
          <a:srgbClr val="00206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 err="1">
              <a:solidFill>
                <a:schemeClr val="bg1"/>
              </a:solidFill>
            </a:rPr>
            <a:t>Firm</a:t>
          </a:r>
          <a:r>
            <a:rPr lang="es-CO" sz="1700" b="1" kern="1200" dirty="0">
              <a:solidFill>
                <a:schemeClr val="bg1"/>
              </a:solidFill>
            </a:rPr>
            <a:t> Sale</a:t>
          </a:r>
        </a:p>
      </dsp:txBody>
      <dsp:txXfrm>
        <a:off x="2026342" y="336659"/>
        <a:ext cx="1260682" cy="773600"/>
      </dsp:txXfrm>
    </dsp:sp>
    <dsp:sp modelId="{5BE3DEDA-3DC2-4839-87B5-CDCFDFE6E6B3}">
      <dsp:nvSpPr>
        <dsp:cNvPr id="0" name=""/>
        <dsp:cNvSpPr/>
      </dsp:nvSpPr>
      <dsp:spPr>
        <a:xfrm>
          <a:off x="2417440" y="1110260"/>
          <a:ext cx="1719112" cy="1719112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solidFill>
                <a:schemeClr val="bg1"/>
              </a:solidFill>
            </a:rPr>
            <a:t>Remote </a:t>
          </a:r>
          <a:r>
            <a:rPr lang="es-CO" sz="1700" b="1" kern="1200" dirty="0" err="1">
              <a:solidFill>
                <a:schemeClr val="bg1"/>
              </a:solidFill>
            </a:rPr>
            <a:t>bankruptcy</a:t>
          </a:r>
          <a:endParaRPr lang="es-CO" sz="1700" b="1" kern="1200" dirty="0">
            <a:solidFill>
              <a:schemeClr val="bg1"/>
            </a:solidFill>
          </a:endParaRPr>
        </a:p>
      </dsp:txBody>
      <dsp:txXfrm>
        <a:off x="2943202" y="1554364"/>
        <a:ext cx="1031467" cy="945512"/>
      </dsp:txXfrm>
    </dsp:sp>
    <dsp:sp modelId="{3E47F5FC-17E6-4247-AC09-99BBAE641634}">
      <dsp:nvSpPr>
        <dsp:cNvPr id="0" name=""/>
        <dsp:cNvSpPr/>
      </dsp:nvSpPr>
      <dsp:spPr>
        <a:xfrm>
          <a:off x="1176813" y="1110260"/>
          <a:ext cx="1719112" cy="1719112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 err="1">
              <a:solidFill>
                <a:schemeClr val="bg1"/>
              </a:solidFill>
            </a:rPr>
            <a:t>Property</a:t>
          </a:r>
          <a:r>
            <a:rPr lang="es-CO" sz="1700" b="1" kern="1200" dirty="0">
              <a:solidFill>
                <a:schemeClr val="bg1"/>
              </a:solidFill>
            </a:rPr>
            <a:t> </a:t>
          </a:r>
          <a:r>
            <a:rPr lang="es-CO" sz="1700" b="1" kern="1200" dirty="0" err="1">
              <a:solidFill>
                <a:schemeClr val="bg1"/>
              </a:solidFill>
            </a:rPr>
            <a:t>Separation</a:t>
          </a:r>
          <a:endParaRPr lang="es-CO" sz="1700" b="1" kern="1200" dirty="0">
            <a:solidFill>
              <a:schemeClr val="bg1"/>
            </a:solidFill>
          </a:endParaRPr>
        </a:p>
      </dsp:txBody>
      <dsp:txXfrm>
        <a:off x="1338697" y="1554364"/>
        <a:ext cx="1031467" cy="94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0.61627</cdr:x>
      <cdr:y>0.65936</cdr:y>
    </cdr:from>
    <cdr:to>
      <cdr:x>0.73296</cdr:x>
      <cdr:y>0.85929</cdr:y>
    </cdr:to>
    <cdr:sp macro="" textlink="">
      <cdr:nvSpPr>
        <cdr:cNvPr id="2" name="Arco 1">
          <a:extLst xmlns:a="http://schemas.openxmlformats.org/drawingml/2006/main">
            <a:ext uri="{FF2B5EF4-FFF2-40B4-BE49-F238E27FC236}">
              <a16:creationId xmlns:a16="http://schemas.microsoft.com/office/drawing/2014/main" id="{677AFBF4-D850-0A00-1073-85E6757DDBB2}"/>
            </a:ext>
          </a:extLst>
        </cdr:cNvPr>
        <cdr:cNvSpPr/>
      </cdr:nvSpPr>
      <cdr:spPr>
        <a:xfrm xmlns:a="http://schemas.openxmlformats.org/drawingml/2006/main" flipH="1" flipV="1">
          <a:off x="2892715" y="1814742"/>
          <a:ext cx="547741" cy="550260"/>
        </a:xfrm>
        <a:prstGeom xmlns:a="http://schemas.openxmlformats.org/drawingml/2006/main" prst="arc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F2C2-F2AB-42A2-861C-1ED449D1FAE9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D969-4EE4-418A-B3B0-5255EFE3B1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86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82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43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51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446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92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68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249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7045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356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89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1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134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87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58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52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92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062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15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70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50F90-3449-D47F-5E1B-FC4A30B79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C37D5C-09E2-0FF2-3827-DE6A38CBE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3A2A30-BDAF-DDE6-3721-2ED5591C3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714C4D-3A40-2487-9BC0-89960DE7F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7D969-4EE4-418A-B3B0-5255EFE3B18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63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3BCC-2BE0-4DA0-94C2-E4723D251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EB5EF3-CA29-456F-9EB4-F0C5A4E2B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01134E-148E-46CC-A312-C500ED8E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D8930-599D-4C64-92A2-65E460A9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8148FF-EE6A-4B55-AAC8-26455A23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86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FEFBE-95F5-4985-AE73-6E66AFC8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528B2-10D0-4189-9191-1EF8582A7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02872F-D776-4048-A67F-208FA851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0504B-1EB1-4843-A966-9EBF5363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57EA6B-A36F-41C9-8F1B-D1CFF45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21365C-52D0-4DEE-BDD3-EDABE48F1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C9A99-071C-4574-B2D1-34A835D49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E18B9-B00A-419F-985A-794907CC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F8375B-E07E-491C-BE69-408C0B30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475C5-50EF-487B-974F-4EBC5611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C1AEE-5C82-42EA-BF58-65CD9FD4C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D8A32D-8615-4591-8771-88EC451F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3C7B7-E391-49B7-B62A-3671ECC6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125261-DCBA-4C19-9BA9-2B1426EA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BA36EF-FB9C-4A3D-ADF1-03F8A093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2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BFC80-AA10-408E-8D8E-C0C4F325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B851A3-BC25-4BA1-B008-C2BDA1FBF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42CA4-6873-4A50-BACD-2980A2C4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66187-6DF1-4855-B110-C6DF52F0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6CA64-F270-4A72-A910-86E14D5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74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412A1-715E-4E97-8CA3-B662A4B9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7FD7E8-BD51-4CDE-9AD1-0B0DA64AC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E95CF4-6E90-4492-9E7D-D95583D3E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9C0CF-6BEC-401C-91CF-572E463E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12628-04B1-4179-A7B6-AC5B3C3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36E331-7A7F-4F88-A093-7F5CD442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978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C31CB-5803-4E24-A3B1-DF97DAA3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4543D-CE51-4CFE-BCF8-9AFD34A9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DA8E2E-E8BB-4A7B-835B-EE0894D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7CCF2C-19A6-4597-82EB-34E186454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425AFF-7AC4-4BFF-B731-FAA5E321A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63AF7B-D110-4447-885C-AA77846A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CFE3AE-946B-46FF-87C2-F522421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0A4ACE-F3F4-4EBF-A64D-C69759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30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AFBCF-D720-4C9F-A62E-E38EF931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9029A7C-D534-43DA-91BF-F5F34931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885619-9A4F-44E0-8809-7F98B2DB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F3BB7A-23EC-4E41-AA51-F204CC93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4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DFAA35-18EB-44EE-9D84-C47EE0EA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1E610A-1E64-4508-B06D-99AA153C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8C074E-AC4E-4EF9-9297-4F5A88C9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2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27ED5-AFF5-4163-B45C-C5EA54CE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894C87-8DC1-4F25-87CF-F310A872E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2AA27-7DE3-4578-909F-BCA7B309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C043E-8496-4A7C-B09A-3C3B9380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74E2F2-46C0-48DE-AE1C-74CDD1B1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B290C9-4336-4620-B7EA-67AD2DAF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3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52C8-D57B-4515-93E2-EDDA16FB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C0990D-4653-4003-95AF-61DA9393D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D8CD2-B110-4B2D-973F-FC0AD9205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323B8-902F-4387-BA98-418539A3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0DF58-6B77-4051-A008-3EA7528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2B85C4-5457-4058-85DA-80AB7AFB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0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A253A1-C5E1-42F4-A358-BC2D9A3B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820146-9432-4190-95A0-BFC8AE37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22C44-AF59-439A-B53D-C495E163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8DFA1-39BB-49F8-AF89-7332834D2B45}" type="datetimeFigureOut">
              <a:rPr lang="es-CO" smtClean="0"/>
              <a:t>21/01/2025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01EBB-1B23-4BB0-AFB6-BA3B5155F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02AFD-010B-42CF-A9C4-1DB41F25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62BA-319E-4186-A99B-03B209E875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chart" Target="../charts/chart1.xml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alozano@titularizadora.com" TargetMode="External"/><Relationship Id="rId13" Type="http://schemas.openxmlformats.org/officeDocument/2006/relationships/image" Target="../media/image87.png"/><Relationship Id="rId3" Type="http://schemas.openxmlformats.org/officeDocument/2006/relationships/image" Target="../media/image7.png"/><Relationship Id="rId7" Type="http://schemas.openxmlformats.org/officeDocument/2006/relationships/image" Target="../media/image86.png"/><Relationship Id="rId12" Type="http://schemas.openxmlformats.org/officeDocument/2006/relationships/hyperlink" Target="mailto:josorio@titularizadora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hyperlink" Target="mailto:asalcedo@titularizadora.com" TargetMode="External"/><Relationship Id="rId5" Type="http://schemas.openxmlformats.org/officeDocument/2006/relationships/image" Target="../media/image84.png"/><Relationship Id="rId10" Type="http://schemas.openxmlformats.org/officeDocument/2006/relationships/hyperlink" Target="mailto:jherrera@titularizadora.com" TargetMode="External"/><Relationship Id="rId4" Type="http://schemas.openxmlformats.org/officeDocument/2006/relationships/image" Target="../media/image83.png"/><Relationship Id="rId9" Type="http://schemas.openxmlformats.org/officeDocument/2006/relationships/hyperlink" Target="http://www.titularizadora.com/" TargetMode="External"/><Relationship Id="rId1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4.emf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7.jp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7.png"/><Relationship Id="rId21" Type="http://schemas.openxmlformats.org/officeDocument/2006/relationships/image" Target="../media/image57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jpe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A16D6-0BC2-45EB-BF22-B5E832876B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"/>
          <a:stretch/>
        </p:blipFill>
        <p:spPr>
          <a:xfrm>
            <a:off x="385011" y="0"/>
            <a:ext cx="11806989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2B0777-29CF-48E6-A9DD-7DB99758F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32" y="5454174"/>
            <a:ext cx="2348817" cy="13234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AB1B34-F376-4011-91E9-A02D6BFC4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959" y="917269"/>
            <a:ext cx="12073689" cy="17543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3D0DBFE-C17C-4EE5-8584-383D4EAF70A3}"/>
              </a:ext>
            </a:extLst>
          </p:cNvPr>
          <p:cNvSpPr txBox="1"/>
          <p:nvPr/>
        </p:nvSpPr>
        <p:spPr>
          <a:xfrm>
            <a:off x="884903" y="1429649"/>
            <a:ext cx="477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Corporate</a:t>
            </a:r>
            <a:r>
              <a:rPr lang="es-CO" sz="3200" b="1" dirty="0">
                <a:solidFill>
                  <a:schemeClr val="bg1"/>
                </a:solidFill>
              </a:rPr>
              <a:t> </a:t>
            </a:r>
            <a:r>
              <a:rPr lang="es-CO" sz="3200" b="1" dirty="0" err="1">
                <a:solidFill>
                  <a:schemeClr val="bg1"/>
                </a:solidFill>
              </a:rPr>
              <a:t>Presentation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E4DB86-77CE-45E0-9983-81681F402431}"/>
              </a:ext>
            </a:extLst>
          </p:cNvPr>
          <p:cNvSpPr txBox="1"/>
          <p:nvPr/>
        </p:nvSpPr>
        <p:spPr>
          <a:xfrm>
            <a:off x="1847580" y="4186406"/>
            <a:ext cx="26591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800" b="1" dirty="0" err="1">
                <a:solidFill>
                  <a:schemeClr val="bg1">
                    <a:lumMod val="50000"/>
                  </a:schemeClr>
                </a:solidFill>
              </a:rPr>
              <a:t>December</a:t>
            </a:r>
            <a:r>
              <a:rPr lang="es-ES" sz="2800" b="1" dirty="0">
                <a:solidFill>
                  <a:schemeClr val="bg1">
                    <a:lumMod val="50000"/>
                  </a:schemeClr>
                </a:solidFill>
              </a:rPr>
              <a:t> 2024</a:t>
            </a:r>
            <a:endParaRPr lang="es-CO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3" descr="C:\Users\mpadilla\Pictures\logosintegrados14-03-2012.png">
            <a:extLst>
              <a:ext uri="{FF2B5EF4-FFF2-40B4-BE49-F238E27FC236}">
                <a16:creationId xmlns:a16="http://schemas.microsoft.com/office/drawing/2014/main" id="{AF51A4D5-94EF-9B6D-FA71-ED1263F4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98" y="5755725"/>
            <a:ext cx="1157496" cy="112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E808E1-7880-C38B-B82C-1375E760B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11" y="5960731"/>
            <a:ext cx="1798326" cy="8169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1CC0BF7-B1CF-FA2C-C63C-633895002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904" y="5960731"/>
            <a:ext cx="2206207" cy="81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8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BDF60E-0B66-44DD-3251-C7F4AA445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5" name="5 CuadroTexto">
            <a:extLst>
              <a:ext uri="{FF2B5EF4-FFF2-40B4-BE49-F238E27FC236}">
                <a16:creationId xmlns:a16="http://schemas.microsoft.com/office/drawing/2014/main" id="{E40CA3ED-A3A1-BD89-F979-0855A8A7E5E2}"/>
              </a:ext>
            </a:extLst>
          </p:cNvPr>
          <p:cNvSpPr txBox="1"/>
          <p:nvPr/>
        </p:nvSpPr>
        <p:spPr>
          <a:xfrm>
            <a:off x="8316686" y="334136"/>
            <a:ext cx="3519239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Our</a:t>
            </a:r>
            <a:r>
              <a:rPr lang="es-CO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Investors</a:t>
            </a:r>
            <a:endParaRPr lang="es-CO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aphicFrame>
        <p:nvGraphicFramePr>
          <p:cNvPr id="32" name="1 Gráfico">
            <a:extLst>
              <a:ext uri="{FF2B5EF4-FFF2-40B4-BE49-F238E27FC236}">
                <a16:creationId xmlns:a16="http://schemas.microsoft.com/office/drawing/2014/main" id="{DFBC0DB5-E239-2A45-E7E9-86C1C6574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523489"/>
              </p:ext>
            </p:extLst>
          </p:nvPr>
        </p:nvGraphicFramePr>
        <p:xfrm>
          <a:off x="523207" y="2975364"/>
          <a:ext cx="5944268" cy="385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AEA1F5-BF38-622C-05C8-185A4CE92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05505"/>
              </p:ext>
            </p:extLst>
          </p:nvPr>
        </p:nvGraphicFramePr>
        <p:xfrm>
          <a:off x="4757044" y="2607109"/>
          <a:ext cx="8052048" cy="422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1 CuadroTexto">
            <a:extLst>
              <a:ext uri="{FF2B5EF4-FFF2-40B4-BE49-F238E27FC236}">
                <a16:creationId xmlns:a16="http://schemas.microsoft.com/office/drawing/2014/main" id="{F12C8EAB-6980-366B-05A8-1A1AF7AC5E78}"/>
              </a:ext>
            </a:extLst>
          </p:cNvPr>
          <p:cNvSpPr txBox="1"/>
          <p:nvPr/>
        </p:nvSpPr>
        <p:spPr>
          <a:xfrm>
            <a:off x="7178675" y="1525627"/>
            <a:ext cx="297682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</a:rPr>
              <a:t>TIPS </a:t>
            </a:r>
            <a:r>
              <a:rPr lang="es-CO" b="1" dirty="0" err="1">
                <a:solidFill>
                  <a:srgbClr val="FFFFFF"/>
                </a:solidFill>
              </a:rPr>
              <a:t>Holders</a:t>
            </a:r>
            <a:endParaRPr lang="es-CO" b="1" dirty="0">
              <a:solidFill>
                <a:srgbClr val="FFFFFF"/>
              </a:solidFill>
            </a:endParaRP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9148BCAA-FD65-8A3C-968C-EC9371006B5D}"/>
              </a:ext>
            </a:extLst>
          </p:cNvPr>
          <p:cNvSpPr txBox="1"/>
          <p:nvPr/>
        </p:nvSpPr>
        <p:spPr>
          <a:xfrm>
            <a:off x="2006928" y="1525627"/>
            <a:ext cx="297682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FFFF"/>
                </a:solidFill>
              </a:rPr>
              <a:t>TIN </a:t>
            </a:r>
            <a:r>
              <a:rPr lang="es-CO" b="1" dirty="0" err="1">
                <a:solidFill>
                  <a:srgbClr val="FFFFFF"/>
                </a:solidFill>
              </a:rPr>
              <a:t>Holders</a:t>
            </a:r>
            <a:endParaRPr lang="es-C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155856" y="334136"/>
            <a:ext cx="4009292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SPV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Financial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Structure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F975EF-2B65-34CA-7B9C-F9F78D4A6EBA}"/>
              </a:ext>
            </a:extLst>
          </p:cNvPr>
          <p:cNvSpPr txBox="1"/>
          <p:nvPr/>
        </p:nvSpPr>
        <p:spPr>
          <a:xfrm>
            <a:off x="6902799" y="6385364"/>
            <a:ext cx="3446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 loan 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asset-backed</a:t>
            </a:r>
            <a:r>
              <a:rPr lang="es-E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securities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6C81D7B-45D8-78DA-80B0-7F7714AADF63}"/>
              </a:ext>
            </a:extLst>
          </p:cNvPr>
          <p:cNvGrpSpPr/>
          <p:nvPr/>
        </p:nvGrpSpPr>
        <p:grpSpPr>
          <a:xfrm>
            <a:off x="6618534" y="2291819"/>
            <a:ext cx="5083939" cy="1445233"/>
            <a:chOff x="346490" y="-1229707"/>
            <a:chExt cx="19106643" cy="316188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835D6375-BB22-4791-8C10-978BC651182C}"/>
                </a:ext>
              </a:extLst>
            </p:cNvPr>
            <p:cNvSpPr/>
            <p:nvPr/>
          </p:nvSpPr>
          <p:spPr>
            <a:xfrm>
              <a:off x="346490" y="-1229707"/>
              <a:ext cx="19106643" cy="316188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 sz="1600"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F056D201-D702-A4C9-88DC-9EF34A5E1D41}"/>
                </a:ext>
              </a:extLst>
            </p:cNvPr>
            <p:cNvSpPr txBox="1"/>
            <p:nvPr/>
          </p:nvSpPr>
          <p:spPr>
            <a:xfrm>
              <a:off x="1324928" y="-1064242"/>
              <a:ext cx="17149760" cy="2804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A Special Purpose Vehicle (SPV) 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F0502020204030204" pitchFamily="34" charset="0"/>
                </a:rPr>
                <a:t>is a distinct company with its own </a:t>
              </a:r>
              <a:r>
                <a:rPr lang="en-US" sz="1400" dirty="0">
                  <a:solidFill>
                    <a:schemeClr val="bg1"/>
                  </a:solidFill>
                  <a:latin typeface="Open Sans" panose="020F0502020204030204" pitchFamily="34" charset="0"/>
                </a:rPr>
                <a:t>assets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F0502020204030204" pitchFamily="34" charset="0"/>
                </a:rPr>
                <a:t> and </a:t>
              </a:r>
              <a:r>
                <a:rPr lang="en-US" sz="1400" dirty="0">
                  <a:solidFill>
                    <a:schemeClr val="bg1"/>
                  </a:solidFill>
                  <a:latin typeface="Open Sans" panose="020F0502020204030204" pitchFamily="34" charset="0"/>
                </a:rPr>
                <a:t>liabilities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F0502020204030204" pitchFamily="34" charset="0"/>
                </a:rPr>
                <a:t>, as well as its own legal status.</a:t>
              </a:r>
              <a:r>
                <a:rPr lang="en-US" sz="1400" b="0" i="0" dirty="0">
                  <a:solidFill>
                    <a:schemeClr val="bg1"/>
                  </a:solidFill>
                  <a:effectLst/>
                  <a:latin typeface="Open Sans" panose="020B0606030504020204" pitchFamily="34" charset="0"/>
                </a:rPr>
                <a:t> The SPV allows the investors to receive payments (A bond returns) from these underlying assts before any other creditors</a:t>
              </a:r>
              <a:endParaRPr lang="en-US" sz="1400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1 Grupo">
            <a:extLst>
              <a:ext uri="{FF2B5EF4-FFF2-40B4-BE49-F238E27FC236}">
                <a16:creationId xmlns:a16="http://schemas.microsoft.com/office/drawing/2014/main" id="{65AAA87C-A7C0-9066-2E73-F97DA1DCEF9F}"/>
              </a:ext>
            </a:extLst>
          </p:cNvPr>
          <p:cNvGrpSpPr>
            <a:grpSpLocks/>
          </p:cNvGrpSpPr>
          <p:nvPr/>
        </p:nvGrpSpPr>
        <p:grpSpPr bwMode="auto">
          <a:xfrm>
            <a:off x="117724" y="982021"/>
            <a:ext cx="6370637" cy="5756229"/>
            <a:chOff x="900113" y="2098674"/>
            <a:chExt cx="6381750" cy="4138614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98BC75F4-5E9A-DF45-5239-A6C73C6B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2098674"/>
              <a:ext cx="6381750" cy="4138614"/>
            </a:xfrm>
            <a:prstGeom prst="rect">
              <a:avLst/>
            </a:prstGeom>
            <a:noFill/>
            <a:ln w="28575">
              <a:solidFill>
                <a:srgbClr val="041E4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18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E01EF4-D3E4-95D2-5A07-742673BDB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3143250"/>
              <a:ext cx="1532654" cy="1789113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dirty="0">
                  <a:solidFill>
                    <a:prstClr val="white"/>
                  </a:solidFill>
                  <a:latin typeface="Calibri Light" panose="020F0302020204030204" pitchFamily="34" charset="0"/>
                </a:rPr>
                <a:t>TIPS A2038</a:t>
              </a:r>
              <a:endParaRPr lang="es-ES" altLang="en-US" sz="1400" dirty="0">
                <a:solidFill>
                  <a:prstClr val="white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63CAABC4-6B68-5621-55E9-43F724EA9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213" y="3143250"/>
              <a:ext cx="1439862" cy="2216150"/>
            </a:xfrm>
            <a:prstGeom prst="rect">
              <a:avLst/>
            </a:prstGeom>
            <a:solidFill>
              <a:srgbClr val="041E4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Mortgage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or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other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type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of</a:t>
              </a:r>
              <a:r>
                <a:rPr lang="es-MX" altLang="en-US" sz="1400" b="1" dirty="0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s-MX" altLang="en-US" sz="1400" b="1" dirty="0" err="1">
                  <a:solidFill>
                    <a:srgbClr val="1F497D">
                      <a:lumMod val="20000"/>
                      <a:lumOff val="80000"/>
                    </a:srgb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loans</a:t>
              </a:r>
              <a:endParaRPr lang="es-MX" altLang="en-US" sz="1400" b="1" dirty="0">
                <a:solidFill>
                  <a:srgbClr val="1F497D">
                    <a:lumMod val="20000"/>
                    <a:lumOff val="8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A939785F-D265-8EB2-9F9D-D9D7FD550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7737" y="2188468"/>
              <a:ext cx="3205623" cy="4841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8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Special</a:t>
              </a:r>
              <a:r>
                <a:rPr lang="es-MX" altLang="en-US" sz="1800" b="1" dirty="0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  <a:r>
                <a:rPr lang="es-MX" altLang="en-US" sz="18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Purpose</a:t>
              </a:r>
              <a:r>
                <a:rPr lang="es-MX" altLang="en-US" sz="1800" b="1" dirty="0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800" b="1" dirty="0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Vehicule*</a:t>
              </a:r>
              <a:endParaRPr lang="es-ES" altLang="en-US" sz="1800" b="1" dirty="0">
                <a:solidFill>
                  <a:srgbClr val="041E42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A3B7DC1D-1D1F-837A-8143-CB6F2DA2D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213" y="2852738"/>
              <a:ext cx="1439862" cy="314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4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Asset</a:t>
              </a:r>
              <a:endParaRPr lang="es-ES" altLang="en-US" sz="1400" b="1" dirty="0">
                <a:solidFill>
                  <a:srgbClr val="041E42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96A1638E-5515-16C7-56C1-54BCBDDFE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075" y="2852738"/>
              <a:ext cx="1511300" cy="314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ES" altLang="en-US" sz="1400" b="1" dirty="0" err="1">
                  <a:solidFill>
                    <a:srgbClr val="041E42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Liabilities</a:t>
              </a:r>
              <a:endParaRPr lang="es-ES" altLang="en-US" sz="1400" b="1" dirty="0">
                <a:solidFill>
                  <a:srgbClr val="041E42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8EDC54E4-2743-CBC0-4F7A-C404432EA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308" y="5687237"/>
              <a:ext cx="1514475" cy="215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s-MX" altLang="en-US" sz="1200" dirty="0">
                  <a:solidFill>
                    <a:prstClr val="black"/>
                  </a:solidFill>
                  <a:latin typeface="Calibri Light" pitchFamily="34" charset="0"/>
                </a:rPr>
                <a:t>Residual</a:t>
              </a:r>
              <a:endParaRPr lang="es-ES" altLang="en-US" sz="1200" dirty="0">
                <a:solidFill>
                  <a:prstClr val="black"/>
                </a:solidFill>
                <a:latin typeface="Calibri Light" pitchFamily="34" charset="0"/>
              </a:endParaRPr>
            </a:p>
          </p:txBody>
        </p:sp>
      </p:grpSp>
      <p:sp>
        <p:nvSpPr>
          <p:cNvPr id="16" name="1 CuadroTexto">
            <a:extLst>
              <a:ext uri="{FF2B5EF4-FFF2-40B4-BE49-F238E27FC236}">
                <a16:creationId xmlns:a16="http://schemas.microsoft.com/office/drawing/2014/main" id="{789D7295-9FDD-6593-6A40-3AF5383C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834" y="4959198"/>
            <a:ext cx="21003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es-CO" alt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originator</a:t>
            </a:r>
            <a:endParaRPr lang="es-CO" altLang="es-CO" sz="14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generally</a:t>
            </a:r>
            <a:r>
              <a:rPr lang="es-CO" alt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suscribes </a:t>
            </a: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subordinated</a:t>
            </a:r>
            <a:r>
              <a:rPr lang="es-CO" alt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alt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securities</a:t>
            </a:r>
            <a:endParaRPr lang="es-CO" altLang="es-CO" sz="14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38 CuadroTexto">
            <a:extLst>
              <a:ext uri="{FF2B5EF4-FFF2-40B4-BE49-F238E27FC236}">
                <a16:creationId xmlns:a16="http://schemas.microsoft.com/office/drawing/2014/main" id="{A3CDB4F1-DC59-04CA-652D-E40B0251C66E}"/>
              </a:ext>
            </a:extLst>
          </p:cNvPr>
          <p:cNvSpPr txBox="1"/>
          <p:nvPr/>
        </p:nvSpPr>
        <p:spPr bwMode="auto">
          <a:xfrm>
            <a:off x="4132880" y="1987836"/>
            <a:ext cx="230576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Titles A have priority in payment and all coverage is made so that these titles are paid without any problem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4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46EEF407-F384-626B-E660-24260BC7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927" y="2434879"/>
            <a:ext cx="1529985" cy="24216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MX" altLang="en-US" sz="1400" dirty="0" err="1">
                <a:solidFill>
                  <a:prstClr val="white"/>
                </a:solidFill>
                <a:latin typeface="Calibri Light" panose="020F0302020204030204" pitchFamily="34" charset="0"/>
              </a:rPr>
              <a:t>Tranche</a:t>
            </a:r>
            <a:r>
              <a:rPr lang="es-MX" altLang="en-US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 A</a:t>
            </a:r>
            <a:endParaRPr lang="es-ES" altLang="en-US" sz="14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EE92A9-BC38-AE09-94B5-83F92B35A68F}"/>
              </a:ext>
            </a:extLst>
          </p:cNvPr>
          <p:cNvSpPr txBox="1"/>
          <p:nvPr/>
        </p:nvSpPr>
        <p:spPr>
          <a:xfrm>
            <a:off x="3978694" y="5784143"/>
            <a:ext cx="2349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 algn="ctr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140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es-CO" dirty="0" err="1"/>
              <a:t>Profit</a:t>
            </a:r>
            <a:r>
              <a:rPr lang="es-CO" dirty="0"/>
              <a:t>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originator</a:t>
            </a:r>
            <a:r>
              <a:rPr lang="es-CO" dirty="0"/>
              <a:t> </a:t>
            </a:r>
            <a:r>
              <a:rPr lang="es-CO" dirty="0" err="1"/>
              <a:t>earns</a:t>
            </a:r>
            <a:r>
              <a:rPr lang="es-CO" dirty="0"/>
              <a:t> </a:t>
            </a:r>
            <a:r>
              <a:rPr lang="es-CO" dirty="0" err="1"/>
              <a:t>when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portfolio </a:t>
            </a:r>
            <a:r>
              <a:rPr lang="es-CO" dirty="0" err="1"/>
              <a:t>performs</a:t>
            </a:r>
            <a:r>
              <a:rPr lang="es-CO" dirty="0"/>
              <a:t> </a:t>
            </a:r>
            <a:r>
              <a:rPr lang="es-CO" dirty="0" err="1"/>
              <a:t>well</a:t>
            </a:r>
            <a:endParaRPr lang="es-CO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8D1D68A6-7A34-636F-A70B-07FDD429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039" y="4865205"/>
            <a:ext cx="1543340" cy="6271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</a:t>
            </a: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29ECAFB-03FE-BC9D-401F-CC639780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71" y="5492335"/>
            <a:ext cx="1543807" cy="22250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</a:t>
            </a: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MX" altLang="en-US" sz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MZ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51C726A2-D909-4A2A-2FEB-AF24CD20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690" y="5716051"/>
            <a:ext cx="1537687" cy="2225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MX" altLang="en-US" sz="1200" kern="1200" dirty="0" err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</a:t>
            </a:r>
            <a:r>
              <a:rPr lang="es-MX" altLang="en-US" sz="1200" kern="1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endParaRPr lang="es-ES" altLang="en-US" sz="1200" kern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109585" y="340443"/>
            <a:ext cx="299656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Contribution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35 CuadroTexto">
            <a:extLst>
              <a:ext uri="{FF2B5EF4-FFF2-40B4-BE49-F238E27FC236}">
                <a16:creationId xmlns:a16="http://schemas.microsoft.com/office/drawing/2014/main" id="{4FB3192E-7817-F829-BA25-AFC9C39F1B9C}"/>
              </a:ext>
            </a:extLst>
          </p:cNvPr>
          <p:cNvSpPr txBox="1"/>
          <p:nvPr/>
        </p:nvSpPr>
        <p:spPr>
          <a:xfrm>
            <a:off x="1788088" y="6581001"/>
            <a:ext cx="690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Source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: Superintendencia Financiera de Colombia and Banco de la República *</a:t>
            </a:r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Value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Year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ES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to</a:t>
            </a:r>
            <a:r>
              <a:rPr lang="es-ES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date</a:t>
            </a:r>
            <a:endParaRPr lang="es-CO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11 CuadroTexto">
            <a:extLst>
              <a:ext uri="{FF2B5EF4-FFF2-40B4-BE49-F238E27FC236}">
                <a16:creationId xmlns:a16="http://schemas.microsoft.com/office/drawing/2014/main" id="{CF4DC322-2243-DD68-2515-EA08B3FCD808}"/>
              </a:ext>
            </a:extLst>
          </p:cNvPr>
          <p:cNvSpPr txBox="1"/>
          <p:nvPr/>
        </p:nvSpPr>
        <p:spPr>
          <a:xfrm>
            <a:off x="1788088" y="1090593"/>
            <a:ext cx="854346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Our products contributed to the development of fixed-rate loans and lower costs in the housing finance sector.</a:t>
            </a:r>
          </a:p>
        </p:txBody>
      </p:sp>
      <p:sp>
        <p:nvSpPr>
          <p:cNvPr id="4" name="12 CuadroTexto">
            <a:extLst>
              <a:ext uri="{FF2B5EF4-FFF2-40B4-BE49-F238E27FC236}">
                <a16:creationId xmlns:a16="http://schemas.microsoft.com/office/drawing/2014/main" id="{ACC0BDFC-2424-136F-D524-59FFF31A6858}"/>
              </a:ext>
            </a:extLst>
          </p:cNvPr>
          <p:cNvSpPr txBox="1"/>
          <p:nvPr/>
        </p:nvSpPr>
        <p:spPr>
          <a:xfrm>
            <a:off x="4300820" y="1582442"/>
            <a:ext cx="3725808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Average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Mortgage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Interest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(%)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F75882C-DED1-714B-2F64-53326C474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273179"/>
              </p:ext>
            </p:extLst>
          </p:nvPr>
        </p:nvGraphicFramePr>
        <p:xfrm>
          <a:off x="3162300" y="2190572"/>
          <a:ext cx="5867400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162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100060" y="334136"/>
            <a:ext cx="303466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Contribution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A11870D7-05A0-40D3-5F1A-AA333E7D1F75}"/>
              </a:ext>
            </a:extLst>
          </p:cNvPr>
          <p:cNvSpPr txBox="1"/>
          <p:nvPr/>
        </p:nvSpPr>
        <p:spPr>
          <a:xfrm>
            <a:off x="1401524" y="1012029"/>
            <a:ext cx="854346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Our products contributed to the development of fixed-rate loans and lower costs in the housing finance sector.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3A90BA81-6EA8-E6F1-D727-76DD0EC7B8AC}"/>
              </a:ext>
            </a:extLst>
          </p:cNvPr>
          <p:cNvSpPr txBox="1"/>
          <p:nvPr/>
        </p:nvSpPr>
        <p:spPr>
          <a:xfrm>
            <a:off x="1755525" y="1752262"/>
            <a:ext cx="3446255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Mortgage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Loans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Outstanding</a:t>
            </a:r>
            <a:endParaRPr lang="es-CO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(USD$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billions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F1B929D6-D935-6FFB-2084-76C817B71617}"/>
              </a:ext>
            </a:extLst>
          </p:cNvPr>
          <p:cNvSpPr txBox="1"/>
          <p:nvPr/>
        </p:nvSpPr>
        <p:spPr>
          <a:xfrm>
            <a:off x="6790916" y="1778503"/>
            <a:ext cx="4135895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Non-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perfoming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Loans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(&gt;4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months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b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(USD$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billions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6" name="35 CuadroTexto">
            <a:extLst>
              <a:ext uri="{FF2B5EF4-FFF2-40B4-BE49-F238E27FC236}">
                <a16:creationId xmlns:a16="http://schemas.microsoft.com/office/drawing/2014/main" id="{AE985D30-F55D-1001-1520-12B7757A06EA}"/>
              </a:ext>
            </a:extLst>
          </p:cNvPr>
          <p:cNvSpPr txBox="1"/>
          <p:nvPr/>
        </p:nvSpPr>
        <p:spPr>
          <a:xfrm>
            <a:off x="1119147" y="6523864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$4.058,92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4681499-71B4-49EF-AB66-793DDE827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01563"/>
              </p:ext>
            </p:extLst>
          </p:nvPr>
        </p:nvGraphicFramePr>
        <p:xfrm>
          <a:off x="6249762" y="2883767"/>
          <a:ext cx="5598724" cy="348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16607"/>
              </p:ext>
            </p:extLst>
          </p:nvPr>
        </p:nvGraphicFramePr>
        <p:xfrm>
          <a:off x="786142" y="2883767"/>
          <a:ext cx="4962808" cy="311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2863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100061" y="334136"/>
            <a:ext cx="30632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Contribution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11 CuadroTexto">
            <a:extLst>
              <a:ext uri="{FF2B5EF4-FFF2-40B4-BE49-F238E27FC236}">
                <a16:creationId xmlns:a16="http://schemas.microsoft.com/office/drawing/2014/main" id="{23405ED9-27E1-E868-9B92-FFD9CC313127}"/>
              </a:ext>
            </a:extLst>
          </p:cNvPr>
          <p:cNvSpPr txBox="1"/>
          <p:nvPr/>
        </p:nvSpPr>
        <p:spPr>
          <a:xfrm>
            <a:off x="1705204" y="1121485"/>
            <a:ext cx="54122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x-none" sz="1400">
                <a:latin typeface="Segoe UI" pitchFamily="34" charset="0"/>
                <a:ea typeface="Segoe UI" pitchFamily="34" charset="0"/>
                <a:cs typeface="Segoe UI" pitchFamily="34" charset="0"/>
              </a:rPr>
              <a:t>Also promoting the development of the Colombian capital market.</a:t>
            </a:r>
            <a:endParaRPr lang="es-CO" sz="1400" dirty="0">
              <a:solidFill>
                <a:srgbClr val="00123F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12 CuadroTexto">
            <a:extLst>
              <a:ext uri="{FF2B5EF4-FFF2-40B4-BE49-F238E27FC236}">
                <a16:creationId xmlns:a16="http://schemas.microsoft.com/office/drawing/2014/main" id="{4324C907-1EE3-D91F-7EB6-791F4AF7BE2A}"/>
              </a:ext>
            </a:extLst>
          </p:cNvPr>
          <p:cNvSpPr txBox="1"/>
          <p:nvPr/>
        </p:nvSpPr>
        <p:spPr>
          <a:xfrm>
            <a:off x="4053945" y="1555228"/>
            <a:ext cx="408411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Share of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Fixed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Rate</a:t>
            </a:r>
            <a:r>
              <a:rPr lang="es-CO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CO" b="1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Issuance</a:t>
            </a:r>
            <a:br>
              <a:rPr lang="es-CO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million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4" name="35 CuadroTexto">
            <a:extLst>
              <a:ext uri="{FF2B5EF4-FFF2-40B4-BE49-F238E27FC236}">
                <a16:creationId xmlns:a16="http://schemas.microsoft.com/office/drawing/2014/main" id="{4D902E37-A578-2FAA-C293-5C3446637985}"/>
              </a:ext>
            </a:extLst>
          </p:cNvPr>
          <p:cNvSpPr txBox="1"/>
          <p:nvPr/>
        </p:nvSpPr>
        <p:spPr>
          <a:xfrm>
            <a:off x="1483504" y="6550223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$4.058,92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F7B4B822-FF55-45DC-9646-B22E8EAB1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79082"/>
              </p:ext>
            </p:extLst>
          </p:nvPr>
        </p:nvGraphicFramePr>
        <p:xfrm>
          <a:off x="142875" y="2140003"/>
          <a:ext cx="11458575" cy="4279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185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5353050" y="410564"/>
            <a:ext cx="5810250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Indicators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of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real-estate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vehicle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TIN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AA6C883-8AAD-B5C1-B3A0-5801647D7409}"/>
              </a:ext>
            </a:extLst>
          </p:cNvPr>
          <p:cNvSpPr/>
          <p:nvPr/>
        </p:nvSpPr>
        <p:spPr>
          <a:xfrm>
            <a:off x="9016289" y="2604928"/>
            <a:ext cx="1416051" cy="318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44A8701-988D-5505-E581-9962293F656A}"/>
              </a:ext>
            </a:extLst>
          </p:cNvPr>
          <p:cNvSpPr/>
          <p:nvPr/>
        </p:nvSpPr>
        <p:spPr>
          <a:xfrm>
            <a:off x="10432340" y="5246375"/>
            <a:ext cx="454736" cy="2399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6B4946F-0112-776D-DA0F-5031429158F3}"/>
              </a:ext>
            </a:extLst>
          </p:cNvPr>
          <p:cNvSpPr/>
          <p:nvPr/>
        </p:nvSpPr>
        <p:spPr>
          <a:xfrm>
            <a:off x="2104632" y="6153473"/>
            <a:ext cx="1400569" cy="1890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EF706212-C7C1-D5C5-CECE-4E171F796C09}"/>
              </a:ext>
            </a:extLst>
          </p:cNvPr>
          <p:cNvSpPr/>
          <p:nvPr/>
        </p:nvSpPr>
        <p:spPr>
          <a:xfrm>
            <a:off x="1336046" y="5194486"/>
            <a:ext cx="1416051" cy="293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EBB847-60ED-2726-6233-2A70B7A9CA28}"/>
              </a:ext>
            </a:extLst>
          </p:cNvPr>
          <p:cNvSpPr txBox="1"/>
          <p:nvPr/>
        </p:nvSpPr>
        <p:spPr>
          <a:xfrm>
            <a:off x="1471534" y="6446352"/>
            <a:ext cx="1266196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3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EDE4160-7D11-F847-80DD-987E97DEFA0A}"/>
              </a:ext>
            </a:extLst>
          </p:cNvPr>
          <p:cNvSpPr/>
          <p:nvPr/>
        </p:nvSpPr>
        <p:spPr>
          <a:xfrm>
            <a:off x="11506954" y="6515601"/>
            <a:ext cx="135802" cy="138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72BEBD0-6CD2-20DF-0B37-8996F8055E84}"/>
              </a:ext>
            </a:extLst>
          </p:cNvPr>
          <p:cNvSpPr/>
          <p:nvPr/>
        </p:nvSpPr>
        <p:spPr>
          <a:xfrm>
            <a:off x="11574855" y="6584850"/>
            <a:ext cx="67901" cy="138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B860C4-AEB6-FCA0-1AE6-D62BF7A3A9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99"/>
          <a:stretch/>
        </p:blipFill>
        <p:spPr>
          <a:xfrm>
            <a:off x="207606" y="1191491"/>
            <a:ext cx="11776788" cy="56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5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91BC4E-88A7-980A-12AC-F06377503141}"/>
              </a:ext>
            </a:extLst>
          </p:cNvPr>
          <p:cNvSpPr/>
          <p:nvPr/>
        </p:nvSpPr>
        <p:spPr>
          <a:xfrm flipV="1">
            <a:off x="1732321" y="2199391"/>
            <a:ext cx="2403726" cy="11674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C31CA384-4374-8FDD-082E-4A1D90F1E55E}"/>
              </a:ext>
            </a:extLst>
          </p:cNvPr>
          <p:cNvSpPr txBox="1"/>
          <p:nvPr/>
        </p:nvSpPr>
        <p:spPr>
          <a:xfrm>
            <a:off x="5404636" y="4438296"/>
            <a:ext cx="3856433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4304" marR="10001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/>
              <a:t>Disruptive / digital </a:t>
            </a:r>
            <a:r>
              <a:rPr lang="es-CO" sz="1600" b="1" dirty="0" err="1"/>
              <a:t>ecosystem</a:t>
            </a:r>
            <a:endParaRPr lang="es-CO" sz="1600" b="1" dirty="0"/>
          </a:p>
          <a:p>
            <a:pPr marL="144304" marR="290036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 err="1"/>
              <a:t>Securitization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other</a:t>
            </a:r>
            <a:r>
              <a:rPr lang="es-CO" sz="1600" b="1" dirty="0"/>
              <a:t> </a:t>
            </a:r>
            <a:r>
              <a:rPr lang="es-CO" sz="1600" b="1" dirty="0" err="1"/>
              <a:t>assets</a:t>
            </a:r>
            <a:endParaRPr lang="es-CO" sz="1600" b="1" dirty="0"/>
          </a:p>
          <a:p>
            <a:pPr marL="144304" marR="290036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sz="1600" b="1" dirty="0"/>
              <a:t> </a:t>
            </a:r>
            <a:r>
              <a:rPr lang="es-CO" sz="1600" b="1" dirty="0"/>
              <a:t>Data </a:t>
            </a:r>
            <a:r>
              <a:rPr lang="es-CO" sz="1600" b="1" dirty="0" err="1"/>
              <a:t>mining</a:t>
            </a:r>
            <a:endParaRPr sz="1200" dirty="0"/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077DB006-C546-BB5C-13E2-7A13DADD36DF}"/>
              </a:ext>
            </a:extLst>
          </p:cNvPr>
          <p:cNvSpPr txBox="1"/>
          <p:nvPr/>
        </p:nvSpPr>
        <p:spPr>
          <a:xfrm>
            <a:off x="1179154" y="3409683"/>
            <a:ext cx="4056018" cy="19409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endParaRPr lang="es-CO" sz="1200" b="1" spc="-26" dirty="0">
              <a:latin typeface="Verdana"/>
            </a:endParaRPr>
          </a:p>
          <a:p>
            <a:pPr marL="203359" marR="199549" algn="ctr">
              <a:spcBef>
                <a:spcPts val="75"/>
              </a:spcBef>
            </a:pPr>
            <a:r>
              <a:rPr lang="en-US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Developing businesses with significant rates of economic growth and competitive advantages in the market</a:t>
            </a:r>
          </a:p>
          <a:p>
            <a:pPr algn="ctr">
              <a:spcBef>
                <a:spcPts val="229"/>
              </a:spcBef>
            </a:pPr>
            <a:r>
              <a:rPr lang="es-CO"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CO" sz="1200" b="1" i="1" spc="-41" dirty="0" err="1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Adjacent</a:t>
            </a:r>
            <a:r>
              <a:rPr lang="es-CO" sz="1200" b="1" i="1" spc="-4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200" b="1" i="1" spc="-41" dirty="0" err="1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businesses</a:t>
            </a:r>
            <a:r>
              <a:rPr lang="es-CO"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/>
              <a:t>Non-</a:t>
            </a:r>
            <a:r>
              <a:rPr lang="es-CO" sz="1600" b="1" dirty="0" err="1"/>
              <a:t>mortgage</a:t>
            </a:r>
            <a:r>
              <a:rPr lang="es-CO" sz="1600" b="1" dirty="0"/>
              <a:t> loan portfolios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banks</a:t>
            </a:r>
            <a:r>
              <a:rPr lang="es-CO" sz="1600" b="1" dirty="0"/>
              <a:t> and non-</a:t>
            </a:r>
            <a:r>
              <a:rPr lang="es-CO" sz="1600" b="1" dirty="0" err="1"/>
              <a:t>banks</a:t>
            </a:r>
            <a:r>
              <a:rPr lang="es-CO" sz="1600" b="1" dirty="0"/>
              <a:t> </a:t>
            </a:r>
            <a:r>
              <a:rPr lang="es-CO" sz="1600" b="1" dirty="0" err="1"/>
              <a:t>institutions</a:t>
            </a:r>
            <a:r>
              <a:rPr lang="es-CO" sz="1600" b="1" dirty="0"/>
              <a:t> </a:t>
            </a:r>
          </a:p>
          <a:p>
            <a:pPr marL="144304" marR="3810" indent="-135255">
              <a:spcBef>
                <a:spcPts val="904"/>
              </a:spcBef>
              <a:buClr>
                <a:schemeClr val="accent1">
                  <a:lumMod val="50000"/>
                </a:schemeClr>
              </a:buClr>
              <a:buSzPct val="120833"/>
              <a:buFont typeface="Arial MT"/>
              <a:buChar char="•"/>
              <a:tabLst>
                <a:tab pos="144780" algn="l"/>
              </a:tabLst>
            </a:pPr>
            <a:r>
              <a:rPr lang="es-CO" sz="1600" b="1" dirty="0"/>
              <a:t>Real Estate </a:t>
            </a:r>
            <a:r>
              <a:rPr lang="es-CO" sz="1600" b="1" dirty="0" err="1"/>
              <a:t>business</a:t>
            </a:r>
            <a:endParaRPr sz="1600" dirty="0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62637EF7-036C-CCC1-C32F-BA5613E8984B}"/>
              </a:ext>
            </a:extLst>
          </p:cNvPr>
          <p:cNvSpPr txBox="1"/>
          <p:nvPr/>
        </p:nvSpPr>
        <p:spPr>
          <a:xfrm>
            <a:off x="3390387" y="1507105"/>
            <a:ext cx="4447125" cy="4439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 algn="ctr">
              <a:lnSpc>
                <a:spcPct val="118000"/>
              </a:lnSpc>
              <a:spcBef>
                <a:spcPts val="71"/>
              </a:spcBef>
            </a:pP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Enhancing</a:t>
            </a:r>
            <a:r>
              <a:rPr lang="es-CO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CO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mortgage</a:t>
            </a:r>
            <a:r>
              <a:rPr lang="es-CO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portfolio </a:t>
            </a:r>
            <a:r>
              <a:rPr lang="es-CO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business</a:t>
            </a:r>
            <a:endParaRPr lang="es-CO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5366" marR="3810" indent="-1016318" algn="ctr">
              <a:lnSpc>
                <a:spcPct val="118000"/>
              </a:lnSpc>
              <a:spcBef>
                <a:spcPts val="71"/>
              </a:spcBef>
            </a:pP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1200" b="1" i="1" spc="-11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200" b="1" i="1" spc="-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1200" b="1" i="1" spc="-79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1200" b="1" i="1" spc="-3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86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200" b="1" i="1" spc="-3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</a:t>
            </a:r>
            <a:r>
              <a:rPr sz="1200" b="1" i="1" spc="-4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200" b="1" i="1" spc="-64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i="1" spc="-68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1200" b="1" spc="-195" dirty="0">
                <a:solidFill>
                  <a:srgbClr val="BEBE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object 14">
            <a:extLst>
              <a:ext uri="{FF2B5EF4-FFF2-40B4-BE49-F238E27FC236}">
                <a16:creationId xmlns:a16="http://schemas.microsoft.com/office/drawing/2014/main" id="{A05DDA48-D077-369F-0602-8EDCB4225B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3095" y="1092680"/>
            <a:ext cx="490451" cy="420984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7" name="object 15">
            <a:extLst>
              <a:ext uri="{FF2B5EF4-FFF2-40B4-BE49-F238E27FC236}">
                <a16:creationId xmlns:a16="http://schemas.microsoft.com/office/drawing/2014/main" id="{E7CB5EE1-AFB0-F06B-5704-0EBE04E7EA1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42818" y="2896593"/>
            <a:ext cx="522073" cy="467177"/>
          </a:xfrm>
          <a:prstGeom prst="rect">
            <a:avLst/>
          </a:prstGeom>
          <a:solidFill>
            <a:srgbClr val="006699"/>
          </a:solidFill>
        </p:spPr>
      </p:pic>
      <p:pic>
        <p:nvPicPr>
          <p:cNvPr id="8" name="object 16">
            <a:extLst>
              <a:ext uri="{FF2B5EF4-FFF2-40B4-BE49-F238E27FC236}">
                <a16:creationId xmlns:a16="http://schemas.microsoft.com/office/drawing/2014/main" id="{0AF1686B-2C12-C532-F6BA-DD789B531D5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29148" y="2871464"/>
            <a:ext cx="379697" cy="393493"/>
          </a:xfrm>
          <a:prstGeom prst="rect">
            <a:avLst/>
          </a:prstGeom>
        </p:spPr>
      </p:pic>
      <p:sp>
        <p:nvSpPr>
          <p:cNvPr id="9" name="object 17">
            <a:extLst>
              <a:ext uri="{FF2B5EF4-FFF2-40B4-BE49-F238E27FC236}">
                <a16:creationId xmlns:a16="http://schemas.microsoft.com/office/drawing/2014/main" id="{DD06C166-53E4-A4A6-B847-B83173EF02A8}"/>
              </a:ext>
            </a:extLst>
          </p:cNvPr>
          <p:cNvSpPr txBox="1"/>
          <p:nvPr/>
        </p:nvSpPr>
        <p:spPr>
          <a:xfrm>
            <a:off x="-1700691" y="2206157"/>
            <a:ext cx="6929245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39401" marR="484823" indent="-171450">
              <a:spcBef>
                <a:spcPts val="904"/>
              </a:spcBef>
              <a:buFont typeface="Arial" panose="020B0604020202020204" pitchFamily="34" charset="0"/>
              <a:buChar char="•"/>
              <a:tabLst>
                <a:tab pos="2947034" algn="l"/>
                <a:tab pos="2947511" algn="l"/>
              </a:tabLst>
            </a:pPr>
            <a:r>
              <a:rPr lang="es-CO" sz="1600" dirty="0" err="1"/>
              <a:t>Reviewing</a:t>
            </a:r>
            <a:r>
              <a:rPr lang="es-CO" sz="1600" dirty="0"/>
              <a:t> / </a:t>
            </a:r>
            <a:r>
              <a:rPr lang="es-CO" sz="1600" b="1" dirty="0" err="1"/>
              <a:t>adjusting</a:t>
            </a:r>
            <a:r>
              <a:rPr lang="es-CO" sz="1600" b="1" dirty="0"/>
              <a:t> </a:t>
            </a:r>
            <a:r>
              <a:rPr lang="es-CO" sz="1600" b="1" dirty="0" err="1"/>
              <a:t>current</a:t>
            </a:r>
            <a:r>
              <a:rPr lang="es-CO" sz="1600" b="1" dirty="0"/>
              <a:t> </a:t>
            </a:r>
            <a:r>
              <a:rPr lang="es-CO" sz="1600" b="1" dirty="0" err="1"/>
              <a:t>value</a:t>
            </a:r>
            <a:r>
              <a:rPr lang="es-CO" sz="1600" b="1" dirty="0"/>
              <a:t> </a:t>
            </a:r>
            <a:r>
              <a:rPr lang="es-CO" sz="1600" b="1" dirty="0" err="1"/>
              <a:t>proposition</a:t>
            </a:r>
            <a:endParaRPr sz="1600" b="1" dirty="0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28074544-463E-F152-2803-61ED7D9CABDF}"/>
              </a:ext>
            </a:extLst>
          </p:cNvPr>
          <p:cNvSpPr txBox="1"/>
          <p:nvPr/>
        </p:nvSpPr>
        <p:spPr>
          <a:xfrm>
            <a:off x="5393545" y="2140845"/>
            <a:ext cx="3724724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499" marR="3810" indent="-171450">
              <a:spcBef>
                <a:spcPts val="75"/>
              </a:spcBef>
              <a:buClr>
                <a:schemeClr val="accent1">
                  <a:lumMod val="50000"/>
                </a:schemeClr>
              </a:buClr>
              <a:buSzPct val="120833"/>
              <a:buFont typeface="Arial" panose="020B0604020202020204" pitchFamily="34" charset="0"/>
              <a:buChar char="•"/>
              <a:tabLst>
                <a:tab pos="144780" algn="l"/>
              </a:tabLst>
            </a:pPr>
            <a:r>
              <a:rPr lang="es-CO" sz="1600" dirty="0" err="1"/>
              <a:t>Further</a:t>
            </a:r>
            <a:r>
              <a:rPr lang="es-CO" sz="1600" dirty="0"/>
              <a:t> </a:t>
            </a:r>
            <a:r>
              <a:rPr lang="es-CO" sz="1600" dirty="0" err="1"/>
              <a:t>developing</a:t>
            </a:r>
            <a:r>
              <a:rPr lang="es-CO" sz="1600" dirty="0"/>
              <a:t> </a:t>
            </a:r>
            <a:r>
              <a:rPr lang="es-CO" sz="1600" dirty="0" err="1"/>
              <a:t>the</a:t>
            </a:r>
            <a:r>
              <a:rPr lang="es-CO" sz="1600" dirty="0"/>
              <a:t> </a:t>
            </a:r>
            <a:r>
              <a:rPr lang="es-CO" sz="1600" dirty="0" err="1"/>
              <a:t>client´s</a:t>
            </a:r>
            <a:r>
              <a:rPr lang="es-CO" sz="1600" dirty="0"/>
              <a:t> </a:t>
            </a:r>
            <a:r>
              <a:rPr lang="es-CO" sz="1600" dirty="0" err="1"/>
              <a:t>vision</a:t>
            </a:r>
            <a:r>
              <a:rPr lang="es-CO" sz="1600" dirty="0"/>
              <a:t> </a:t>
            </a:r>
            <a:r>
              <a:rPr sz="1600" b="1" dirty="0"/>
              <a:t>(</a:t>
            </a:r>
            <a:r>
              <a:rPr lang="es-CO" sz="1600" b="1" dirty="0" err="1"/>
              <a:t>originator</a:t>
            </a:r>
            <a:r>
              <a:rPr lang="es-CO" sz="1600" b="1" dirty="0"/>
              <a:t> and </a:t>
            </a:r>
            <a:r>
              <a:rPr lang="es-CO" sz="1600" b="1" dirty="0" err="1"/>
              <a:t>investor</a:t>
            </a:r>
            <a:r>
              <a:rPr sz="1600" b="1" dirty="0"/>
              <a:t>)</a:t>
            </a:r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8C407A3F-CDA1-E510-BE1E-FA9C4F97B7FD}"/>
              </a:ext>
            </a:extLst>
          </p:cNvPr>
          <p:cNvSpPr/>
          <p:nvPr/>
        </p:nvSpPr>
        <p:spPr>
          <a:xfrm>
            <a:off x="986662" y="2797469"/>
            <a:ext cx="8241506" cy="0"/>
          </a:xfrm>
          <a:custGeom>
            <a:avLst/>
            <a:gdLst/>
            <a:ahLst/>
            <a:cxnLst/>
            <a:rect l="l" t="t" r="r" b="b"/>
            <a:pathLst>
              <a:path w="10988675">
                <a:moveTo>
                  <a:pt x="0" y="0"/>
                </a:moveTo>
                <a:lnTo>
                  <a:pt x="10988166" y="0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40128A2D-1373-2117-D28F-D09D9A8F280D}"/>
              </a:ext>
            </a:extLst>
          </p:cNvPr>
          <p:cNvSpPr/>
          <p:nvPr/>
        </p:nvSpPr>
        <p:spPr>
          <a:xfrm flipH="1">
            <a:off x="5228554" y="2795937"/>
            <a:ext cx="45719" cy="3302285"/>
          </a:xfrm>
          <a:custGeom>
            <a:avLst/>
            <a:gdLst/>
            <a:ahLst/>
            <a:cxnLst/>
            <a:rect l="l" t="t" r="r" b="b"/>
            <a:pathLst>
              <a:path h="2700020">
                <a:moveTo>
                  <a:pt x="0" y="0"/>
                </a:moveTo>
                <a:lnTo>
                  <a:pt x="0" y="2699994"/>
                </a:lnTo>
              </a:path>
            </a:pathLst>
          </a:custGeom>
          <a:ln w="190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21">
            <a:extLst>
              <a:ext uri="{FF2B5EF4-FFF2-40B4-BE49-F238E27FC236}">
                <a16:creationId xmlns:a16="http://schemas.microsoft.com/office/drawing/2014/main" id="{9AD92ADB-1D8E-B9A2-05A8-737D2CE3A5AD}"/>
              </a:ext>
            </a:extLst>
          </p:cNvPr>
          <p:cNvGrpSpPr/>
          <p:nvPr/>
        </p:nvGrpSpPr>
        <p:grpSpPr>
          <a:xfrm>
            <a:off x="1118794" y="1196103"/>
            <a:ext cx="287179" cy="285750"/>
            <a:chOff x="664463" y="2014727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1F29A801-D049-835E-27D7-22D9ECF773BD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4B63EA75-9F36-6C69-4E4B-1F7005B24022}"/>
                </a:ext>
              </a:extLst>
            </p:cNvPr>
            <p:cNvSpPr/>
            <p:nvPr/>
          </p:nvSpPr>
          <p:spPr>
            <a:xfrm>
              <a:off x="683513" y="2033777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25">
            <a:extLst>
              <a:ext uri="{FF2B5EF4-FFF2-40B4-BE49-F238E27FC236}">
                <a16:creationId xmlns:a16="http://schemas.microsoft.com/office/drawing/2014/main" id="{B6AB2105-07B8-6C47-FAFA-95B73A9A4B91}"/>
              </a:ext>
            </a:extLst>
          </p:cNvPr>
          <p:cNvGrpSpPr/>
          <p:nvPr/>
        </p:nvGrpSpPr>
        <p:grpSpPr>
          <a:xfrm>
            <a:off x="1112826" y="3018169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CC80F38B-358B-5BC2-E105-E79813F25B5F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ED019B52-5DF8-D399-FBB7-0FEA2FEBBCE9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8">
            <a:extLst>
              <a:ext uri="{FF2B5EF4-FFF2-40B4-BE49-F238E27FC236}">
                <a16:creationId xmlns:a16="http://schemas.microsoft.com/office/drawing/2014/main" id="{140DC20B-D52A-34EF-BA1E-05096281E496}"/>
              </a:ext>
            </a:extLst>
          </p:cNvPr>
          <p:cNvSpPr txBox="1"/>
          <p:nvPr/>
        </p:nvSpPr>
        <p:spPr>
          <a:xfrm>
            <a:off x="1203199" y="3032204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135" dirty="0">
                <a:solidFill>
                  <a:srgbClr val="FFFFFF"/>
                </a:solidFill>
                <a:cs typeface="Verdana"/>
              </a:rPr>
              <a:t>2</a:t>
            </a:r>
            <a:endParaRPr sz="1400" dirty="0">
              <a:cs typeface="Verdana"/>
            </a:endParaRPr>
          </a:p>
        </p:txBody>
      </p:sp>
      <p:grpSp>
        <p:nvGrpSpPr>
          <p:cNvPr id="22" name="object 29">
            <a:extLst>
              <a:ext uri="{FF2B5EF4-FFF2-40B4-BE49-F238E27FC236}">
                <a16:creationId xmlns:a16="http://schemas.microsoft.com/office/drawing/2014/main" id="{55004AA8-6FAE-24D5-12F8-666B5DC36BBA}"/>
              </a:ext>
            </a:extLst>
          </p:cNvPr>
          <p:cNvGrpSpPr/>
          <p:nvPr/>
        </p:nvGrpSpPr>
        <p:grpSpPr>
          <a:xfrm>
            <a:off x="5473186" y="3019480"/>
            <a:ext cx="287179" cy="285750"/>
            <a:chOff x="639470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23" name="object 30">
              <a:extLst>
                <a:ext uri="{FF2B5EF4-FFF2-40B4-BE49-F238E27FC236}">
                  <a16:creationId xmlns:a16="http://schemas.microsoft.com/office/drawing/2014/main" id="{FD95B4AD-01F1-C884-B868-02704BF7A532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172212" y="0"/>
                  </a:moveTo>
                  <a:lnTo>
                    <a:pt x="126426" y="6120"/>
                  </a:lnTo>
                  <a:lnTo>
                    <a:pt x="85287" y="23396"/>
                  </a:lnTo>
                  <a:lnTo>
                    <a:pt x="50434" y="50196"/>
                  </a:lnTo>
                  <a:lnTo>
                    <a:pt x="23509" y="84892"/>
                  </a:lnTo>
                  <a:lnTo>
                    <a:pt x="6150" y="125853"/>
                  </a:lnTo>
                  <a:lnTo>
                    <a:pt x="0" y="171450"/>
                  </a:lnTo>
                  <a:lnTo>
                    <a:pt x="6150" y="217046"/>
                  </a:lnTo>
                  <a:lnTo>
                    <a:pt x="23509" y="258007"/>
                  </a:lnTo>
                  <a:lnTo>
                    <a:pt x="50434" y="292703"/>
                  </a:lnTo>
                  <a:lnTo>
                    <a:pt x="85287" y="319503"/>
                  </a:lnTo>
                  <a:lnTo>
                    <a:pt x="126426" y="336779"/>
                  </a:lnTo>
                  <a:lnTo>
                    <a:pt x="172212" y="342900"/>
                  </a:lnTo>
                  <a:lnTo>
                    <a:pt x="217997" y="336779"/>
                  </a:lnTo>
                  <a:lnTo>
                    <a:pt x="259136" y="319503"/>
                  </a:lnTo>
                  <a:lnTo>
                    <a:pt x="293989" y="292703"/>
                  </a:lnTo>
                  <a:lnTo>
                    <a:pt x="320914" y="258007"/>
                  </a:lnTo>
                  <a:lnTo>
                    <a:pt x="338273" y="217046"/>
                  </a:lnTo>
                  <a:lnTo>
                    <a:pt x="344424" y="171450"/>
                  </a:lnTo>
                  <a:lnTo>
                    <a:pt x="338273" y="125853"/>
                  </a:lnTo>
                  <a:lnTo>
                    <a:pt x="320914" y="84892"/>
                  </a:lnTo>
                  <a:lnTo>
                    <a:pt x="293989" y="50196"/>
                  </a:lnTo>
                  <a:lnTo>
                    <a:pt x="259136" y="23396"/>
                  </a:lnTo>
                  <a:lnTo>
                    <a:pt x="217997" y="6120"/>
                  </a:lnTo>
                  <a:lnTo>
                    <a:pt x="172212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1">
              <a:extLst>
                <a:ext uri="{FF2B5EF4-FFF2-40B4-BE49-F238E27FC236}">
                  <a16:creationId xmlns:a16="http://schemas.microsoft.com/office/drawing/2014/main" id="{0D9CEE1C-29C3-8D5F-BC87-C8FD7ADC8C49}"/>
                </a:ext>
              </a:extLst>
            </p:cNvPr>
            <p:cNvSpPr/>
            <p:nvPr/>
          </p:nvSpPr>
          <p:spPr>
            <a:xfrm>
              <a:off x="641375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4" h="342900">
                  <a:moveTo>
                    <a:pt x="0" y="171450"/>
                  </a:moveTo>
                  <a:lnTo>
                    <a:pt x="6150" y="125853"/>
                  </a:lnTo>
                  <a:lnTo>
                    <a:pt x="23509" y="84892"/>
                  </a:lnTo>
                  <a:lnTo>
                    <a:pt x="50434" y="50196"/>
                  </a:lnTo>
                  <a:lnTo>
                    <a:pt x="85287" y="23396"/>
                  </a:lnTo>
                  <a:lnTo>
                    <a:pt x="126426" y="6120"/>
                  </a:lnTo>
                  <a:lnTo>
                    <a:pt x="172212" y="0"/>
                  </a:lnTo>
                  <a:lnTo>
                    <a:pt x="217997" y="6120"/>
                  </a:lnTo>
                  <a:lnTo>
                    <a:pt x="259136" y="23396"/>
                  </a:lnTo>
                  <a:lnTo>
                    <a:pt x="293989" y="50196"/>
                  </a:lnTo>
                  <a:lnTo>
                    <a:pt x="320914" y="84892"/>
                  </a:lnTo>
                  <a:lnTo>
                    <a:pt x="338273" y="125853"/>
                  </a:lnTo>
                  <a:lnTo>
                    <a:pt x="344424" y="171450"/>
                  </a:lnTo>
                  <a:lnTo>
                    <a:pt x="338273" y="217046"/>
                  </a:lnTo>
                  <a:lnTo>
                    <a:pt x="320914" y="258007"/>
                  </a:lnTo>
                  <a:lnTo>
                    <a:pt x="293989" y="292703"/>
                  </a:lnTo>
                  <a:lnTo>
                    <a:pt x="259136" y="319503"/>
                  </a:lnTo>
                  <a:lnTo>
                    <a:pt x="217997" y="336779"/>
                  </a:lnTo>
                  <a:lnTo>
                    <a:pt x="172212" y="342900"/>
                  </a:lnTo>
                  <a:lnTo>
                    <a:pt x="126426" y="336779"/>
                  </a:lnTo>
                  <a:lnTo>
                    <a:pt x="85287" y="319503"/>
                  </a:lnTo>
                  <a:lnTo>
                    <a:pt x="50434" y="292703"/>
                  </a:lnTo>
                  <a:lnTo>
                    <a:pt x="23509" y="258007"/>
                  </a:lnTo>
                  <a:lnTo>
                    <a:pt x="6150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2">
            <a:extLst>
              <a:ext uri="{FF2B5EF4-FFF2-40B4-BE49-F238E27FC236}">
                <a16:creationId xmlns:a16="http://schemas.microsoft.com/office/drawing/2014/main" id="{7B8742AA-2322-6B84-9B8F-E053FE5FD758}"/>
              </a:ext>
            </a:extLst>
          </p:cNvPr>
          <p:cNvSpPr txBox="1"/>
          <p:nvPr/>
        </p:nvSpPr>
        <p:spPr>
          <a:xfrm>
            <a:off x="5564054" y="3033515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400" b="1" spc="-135" dirty="0">
                <a:solidFill>
                  <a:srgbClr val="FFFFFF"/>
                </a:solidFill>
                <a:ea typeface="Verdana" panose="020B0604030504040204" pitchFamily="34" charset="0"/>
                <a:cs typeface="Verdana"/>
              </a:rPr>
              <a:t>3</a:t>
            </a:r>
            <a:endParaRPr sz="1400" dirty="0">
              <a:ea typeface="Verdana" panose="020B0604030504040204" pitchFamily="34" charset="0"/>
              <a:cs typeface="Verdana"/>
            </a:endParaRPr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373869C0-5640-A7F3-A35A-06AD362240E6}"/>
              </a:ext>
            </a:extLst>
          </p:cNvPr>
          <p:cNvSpPr txBox="1"/>
          <p:nvPr/>
        </p:nvSpPr>
        <p:spPr>
          <a:xfrm>
            <a:off x="1210472" y="1207851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CO" sz="1400" b="1" dirty="0">
                <a:solidFill>
                  <a:srgbClr val="F8F8F8"/>
                </a:solidFill>
                <a:cs typeface="Verdana"/>
              </a:rPr>
              <a:t>1</a:t>
            </a:r>
            <a:endParaRPr sz="1400" b="1" dirty="0">
              <a:solidFill>
                <a:srgbClr val="F8F8F8"/>
              </a:solidFill>
              <a:cs typeface="Verdana"/>
            </a:endParaRPr>
          </a:p>
        </p:txBody>
      </p:sp>
      <p:sp>
        <p:nvSpPr>
          <p:cNvPr id="27" name="Oval 163">
            <a:extLst>
              <a:ext uri="{FF2B5EF4-FFF2-40B4-BE49-F238E27FC236}">
                <a16:creationId xmlns:a16="http://schemas.microsoft.com/office/drawing/2014/main" id="{390C7BA2-9D40-5D2F-8ADF-BF54F3F28F41}"/>
              </a:ext>
            </a:extLst>
          </p:cNvPr>
          <p:cNvSpPr/>
          <p:nvPr/>
        </p:nvSpPr>
        <p:spPr bwMode="ltGray">
          <a:xfrm>
            <a:off x="941835" y="6079188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8" name="Freeform 4851">
            <a:extLst>
              <a:ext uri="{FF2B5EF4-FFF2-40B4-BE49-F238E27FC236}">
                <a16:creationId xmlns:a16="http://schemas.microsoft.com/office/drawing/2014/main" id="{7B3A88DD-23B5-527E-F080-8E87FA43C73B}"/>
              </a:ext>
            </a:extLst>
          </p:cNvPr>
          <p:cNvSpPr>
            <a:spLocks noEditPoints="1"/>
          </p:cNvSpPr>
          <p:nvPr/>
        </p:nvSpPr>
        <p:spPr bwMode="auto">
          <a:xfrm>
            <a:off x="1028113" y="6206910"/>
            <a:ext cx="438669" cy="463039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BC0E120-1144-5A1E-17F7-4D8E0A2259E8}"/>
              </a:ext>
            </a:extLst>
          </p:cNvPr>
          <p:cNvSpPr txBox="1"/>
          <p:nvPr/>
        </p:nvSpPr>
        <p:spPr>
          <a:xfrm>
            <a:off x="1662608" y="6211350"/>
            <a:ext cx="15190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1400" b="1" dirty="0">
                <a:sym typeface="Calibri"/>
              </a:rPr>
              <a:t>More </a:t>
            </a:r>
            <a:r>
              <a:rPr lang="es-ES" sz="1400" b="1" dirty="0" err="1">
                <a:sym typeface="Calibri"/>
              </a:rPr>
              <a:t>clients</a:t>
            </a:r>
            <a:r>
              <a:rPr lang="es-ES" sz="1400" b="1" dirty="0">
                <a:sym typeface="Calibri"/>
              </a:rPr>
              <a:t>, mor</a:t>
            </a:r>
            <a:r>
              <a:rPr lang="es-ES" sz="1400" b="1" dirty="0"/>
              <a:t>e </a:t>
            </a:r>
            <a:r>
              <a:rPr lang="es-ES" sz="1400" b="1" dirty="0" err="1"/>
              <a:t>development</a:t>
            </a:r>
            <a:endParaRPr lang="es-ES" sz="2400" dirty="0">
              <a:solidFill>
                <a:srgbClr val="00123F"/>
              </a:solidFill>
              <a:sym typeface="Calibri"/>
            </a:endParaRPr>
          </a:p>
        </p:txBody>
      </p:sp>
      <p:sp>
        <p:nvSpPr>
          <p:cNvPr id="30" name="Oval 265">
            <a:extLst>
              <a:ext uri="{FF2B5EF4-FFF2-40B4-BE49-F238E27FC236}">
                <a16:creationId xmlns:a16="http://schemas.microsoft.com/office/drawing/2014/main" id="{9DDBCD59-6100-AA1E-3968-4C0FDE1248F4}"/>
              </a:ext>
            </a:extLst>
          </p:cNvPr>
          <p:cNvSpPr/>
          <p:nvPr/>
        </p:nvSpPr>
        <p:spPr bwMode="ltGray">
          <a:xfrm>
            <a:off x="6907572" y="6120297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Freeform 4922">
            <a:extLst>
              <a:ext uri="{FF2B5EF4-FFF2-40B4-BE49-F238E27FC236}">
                <a16:creationId xmlns:a16="http://schemas.microsoft.com/office/drawing/2014/main" id="{81CFB1FF-91BD-6C63-9620-329B30618D34}"/>
              </a:ext>
            </a:extLst>
          </p:cNvPr>
          <p:cNvSpPr>
            <a:spLocks noEditPoints="1"/>
          </p:cNvSpPr>
          <p:nvPr/>
        </p:nvSpPr>
        <p:spPr bwMode="auto">
          <a:xfrm>
            <a:off x="6995500" y="6181824"/>
            <a:ext cx="436144" cy="494297"/>
          </a:xfrm>
          <a:custGeom>
            <a:avLst/>
            <a:gdLst>
              <a:gd name="T0" fmla="*/ 52 w 360"/>
              <a:gd name="T1" fmla="*/ 176 h 408"/>
              <a:gd name="T2" fmla="*/ 142 w 360"/>
              <a:gd name="T3" fmla="*/ 222 h 408"/>
              <a:gd name="T4" fmla="*/ 96 w 360"/>
              <a:gd name="T5" fmla="*/ 356 h 408"/>
              <a:gd name="T6" fmla="*/ 14 w 360"/>
              <a:gd name="T7" fmla="*/ 298 h 408"/>
              <a:gd name="T8" fmla="*/ 82 w 360"/>
              <a:gd name="T9" fmla="*/ 380 h 408"/>
              <a:gd name="T10" fmla="*/ 4 w 360"/>
              <a:gd name="T11" fmla="*/ 192 h 408"/>
              <a:gd name="T12" fmla="*/ 4 w 360"/>
              <a:gd name="T13" fmla="*/ 260 h 408"/>
              <a:gd name="T14" fmla="*/ 356 w 360"/>
              <a:gd name="T15" fmla="*/ 264 h 408"/>
              <a:gd name="T16" fmla="*/ 308 w 360"/>
              <a:gd name="T17" fmla="*/ 356 h 408"/>
              <a:gd name="T18" fmla="*/ 216 w 360"/>
              <a:gd name="T19" fmla="*/ 404 h 408"/>
              <a:gd name="T20" fmla="*/ 134 w 360"/>
              <a:gd name="T21" fmla="*/ 402 h 408"/>
              <a:gd name="T22" fmla="*/ 136 w 360"/>
              <a:gd name="T23" fmla="*/ 302 h 408"/>
              <a:gd name="T24" fmla="*/ 192 w 360"/>
              <a:gd name="T25" fmla="*/ 216 h 408"/>
              <a:gd name="T26" fmla="*/ 288 w 360"/>
              <a:gd name="T27" fmla="*/ 176 h 408"/>
              <a:gd name="T28" fmla="*/ 358 w 360"/>
              <a:gd name="T29" fmla="*/ 204 h 408"/>
              <a:gd name="T30" fmla="*/ 316 w 360"/>
              <a:gd name="T31" fmla="*/ 282 h 408"/>
              <a:gd name="T32" fmla="*/ 326 w 360"/>
              <a:gd name="T33" fmla="*/ 222 h 408"/>
              <a:gd name="T34" fmla="*/ 234 w 360"/>
              <a:gd name="T35" fmla="*/ 228 h 408"/>
              <a:gd name="T36" fmla="*/ 308 w 360"/>
              <a:gd name="T37" fmla="*/ 208 h 408"/>
              <a:gd name="T38" fmla="*/ 194 w 360"/>
              <a:gd name="T39" fmla="*/ 262 h 408"/>
              <a:gd name="T40" fmla="*/ 306 w 360"/>
              <a:gd name="T41" fmla="*/ 302 h 408"/>
              <a:gd name="T42" fmla="*/ 200 w 360"/>
              <a:gd name="T43" fmla="*/ 374 h 408"/>
              <a:gd name="T44" fmla="*/ 296 w 360"/>
              <a:gd name="T45" fmla="*/ 318 h 408"/>
              <a:gd name="T46" fmla="*/ 214 w 360"/>
              <a:gd name="T47" fmla="*/ 70 h 408"/>
              <a:gd name="T48" fmla="*/ 180 w 360"/>
              <a:gd name="T49" fmla="*/ 48 h 408"/>
              <a:gd name="T50" fmla="*/ 150 w 360"/>
              <a:gd name="T51" fmla="*/ 64 h 408"/>
              <a:gd name="T52" fmla="*/ 146 w 360"/>
              <a:gd name="T53" fmla="*/ 100 h 408"/>
              <a:gd name="T54" fmla="*/ 180 w 360"/>
              <a:gd name="T55" fmla="*/ 122 h 408"/>
              <a:gd name="T56" fmla="*/ 210 w 360"/>
              <a:gd name="T57" fmla="*/ 106 h 408"/>
              <a:gd name="T58" fmla="*/ 180 w 360"/>
              <a:gd name="T59" fmla="*/ 192 h 408"/>
              <a:gd name="T60" fmla="*/ 170 w 360"/>
              <a:gd name="T61" fmla="*/ 146 h 408"/>
              <a:gd name="T62" fmla="*/ 180 w 360"/>
              <a:gd name="T63" fmla="*/ 136 h 408"/>
              <a:gd name="T64" fmla="*/ 190 w 360"/>
              <a:gd name="T65" fmla="*/ 182 h 408"/>
              <a:gd name="T66" fmla="*/ 180 w 360"/>
              <a:gd name="T67" fmla="*/ 192 h 408"/>
              <a:gd name="T68" fmla="*/ 110 w 360"/>
              <a:gd name="T69" fmla="*/ 148 h 408"/>
              <a:gd name="T70" fmla="*/ 132 w 360"/>
              <a:gd name="T71" fmla="*/ 120 h 408"/>
              <a:gd name="T72" fmla="*/ 146 w 360"/>
              <a:gd name="T73" fmla="*/ 128 h 408"/>
              <a:gd name="T74" fmla="*/ 120 w 360"/>
              <a:gd name="T75" fmla="*/ 156 h 408"/>
              <a:gd name="T76" fmla="*/ 96 w 360"/>
              <a:gd name="T77" fmla="*/ 94 h 408"/>
              <a:gd name="T78" fmla="*/ 92 w 360"/>
              <a:gd name="T79" fmla="*/ 78 h 408"/>
              <a:gd name="T80" fmla="*/ 122 w 360"/>
              <a:gd name="T81" fmla="*/ 76 h 408"/>
              <a:gd name="T82" fmla="*/ 126 w 360"/>
              <a:gd name="T83" fmla="*/ 92 h 408"/>
              <a:gd name="T84" fmla="*/ 132 w 360"/>
              <a:gd name="T85" fmla="*/ 50 h 408"/>
              <a:gd name="T86" fmla="*/ 118 w 360"/>
              <a:gd name="T87" fmla="*/ 28 h 408"/>
              <a:gd name="T88" fmla="*/ 134 w 360"/>
              <a:gd name="T89" fmla="*/ 24 h 408"/>
              <a:gd name="T90" fmla="*/ 144 w 360"/>
              <a:gd name="T91" fmla="*/ 48 h 408"/>
              <a:gd name="T92" fmla="*/ 240 w 360"/>
              <a:gd name="T93" fmla="*/ 156 h 408"/>
              <a:gd name="T94" fmla="*/ 214 w 360"/>
              <a:gd name="T95" fmla="*/ 128 h 408"/>
              <a:gd name="T96" fmla="*/ 228 w 360"/>
              <a:gd name="T97" fmla="*/ 120 h 408"/>
              <a:gd name="T98" fmla="*/ 250 w 360"/>
              <a:gd name="T99" fmla="*/ 148 h 408"/>
              <a:gd name="T100" fmla="*/ 242 w 360"/>
              <a:gd name="T101" fmla="*/ 94 h 408"/>
              <a:gd name="T102" fmla="*/ 232 w 360"/>
              <a:gd name="T103" fmla="*/ 84 h 408"/>
              <a:gd name="T104" fmla="*/ 260 w 360"/>
              <a:gd name="T105" fmla="*/ 74 h 408"/>
              <a:gd name="T106" fmla="*/ 270 w 360"/>
              <a:gd name="T107" fmla="*/ 84 h 408"/>
              <a:gd name="T108" fmla="*/ 242 w 360"/>
              <a:gd name="T109" fmla="*/ 94 h 408"/>
              <a:gd name="T110" fmla="*/ 214 w 360"/>
              <a:gd name="T111" fmla="*/ 46 h 408"/>
              <a:gd name="T112" fmla="*/ 230 w 360"/>
              <a:gd name="T113" fmla="*/ 22 h 408"/>
              <a:gd name="T114" fmla="*/ 244 w 360"/>
              <a:gd name="T115" fmla="*/ 32 h 408"/>
              <a:gd name="T116" fmla="*/ 224 w 360"/>
              <a:gd name="T117" fmla="*/ 52 h 408"/>
              <a:gd name="T118" fmla="*/ 170 w 360"/>
              <a:gd name="T119" fmla="*/ 28 h 408"/>
              <a:gd name="T120" fmla="*/ 176 w 360"/>
              <a:gd name="T121" fmla="*/ 2 h 408"/>
              <a:gd name="T122" fmla="*/ 190 w 360"/>
              <a:gd name="T123" fmla="*/ 10 h 408"/>
              <a:gd name="T124" fmla="*/ 180 w 360"/>
              <a:gd name="T125" fmla="*/ 3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408">
                <a:moveTo>
                  <a:pt x="112" y="272"/>
                </a:moveTo>
                <a:lnTo>
                  <a:pt x="18" y="178"/>
                </a:lnTo>
                <a:lnTo>
                  <a:pt x="18" y="178"/>
                </a:lnTo>
                <a:lnTo>
                  <a:pt x="36" y="176"/>
                </a:lnTo>
                <a:lnTo>
                  <a:pt x="52" y="176"/>
                </a:lnTo>
                <a:lnTo>
                  <a:pt x="52" y="176"/>
                </a:lnTo>
                <a:lnTo>
                  <a:pt x="80" y="178"/>
                </a:lnTo>
                <a:lnTo>
                  <a:pt x="108" y="184"/>
                </a:lnTo>
                <a:lnTo>
                  <a:pt x="132" y="194"/>
                </a:lnTo>
                <a:lnTo>
                  <a:pt x="156" y="208"/>
                </a:lnTo>
                <a:lnTo>
                  <a:pt x="156" y="208"/>
                </a:lnTo>
                <a:lnTo>
                  <a:pt x="142" y="222"/>
                </a:lnTo>
                <a:lnTo>
                  <a:pt x="130" y="238"/>
                </a:lnTo>
                <a:lnTo>
                  <a:pt x="120" y="256"/>
                </a:lnTo>
                <a:lnTo>
                  <a:pt x="112" y="272"/>
                </a:lnTo>
                <a:lnTo>
                  <a:pt x="112" y="272"/>
                </a:lnTo>
                <a:close/>
                <a:moveTo>
                  <a:pt x="96" y="356"/>
                </a:moveTo>
                <a:lnTo>
                  <a:pt x="96" y="356"/>
                </a:lnTo>
                <a:lnTo>
                  <a:pt x="98" y="324"/>
                </a:lnTo>
                <a:lnTo>
                  <a:pt x="104" y="294"/>
                </a:lnTo>
                <a:lnTo>
                  <a:pt x="92" y="280"/>
                </a:lnTo>
                <a:lnTo>
                  <a:pt x="8" y="280"/>
                </a:lnTo>
                <a:lnTo>
                  <a:pt x="8" y="280"/>
                </a:lnTo>
                <a:lnTo>
                  <a:pt x="14" y="298"/>
                </a:lnTo>
                <a:lnTo>
                  <a:pt x="22" y="314"/>
                </a:lnTo>
                <a:lnTo>
                  <a:pt x="32" y="330"/>
                </a:lnTo>
                <a:lnTo>
                  <a:pt x="42" y="344"/>
                </a:lnTo>
                <a:lnTo>
                  <a:pt x="54" y="356"/>
                </a:lnTo>
                <a:lnTo>
                  <a:pt x="68" y="368"/>
                </a:lnTo>
                <a:lnTo>
                  <a:pt x="82" y="380"/>
                </a:lnTo>
                <a:lnTo>
                  <a:pt x="98" y="388"/>
                </a:lnTo>
                <a:lnTo>
                  <a:pt x="98" y="388"/>
                </a:lnTo>
                <a:lnTo>
                  <a:pt x="96" y="372"/>
                </a:lnTo>
                <a:lnTo>
                  <a:pt x="96" y="356"/>
                </a:lnTo>
                <a:lnTo>
                  <a:pt x="96" y="356"/>
                </a:lnTo>
                <a:close/>
                <a:moveTo>
                  <a:pt x="4" y="192"/>
                </a:moveTo>
                <a:lnTo>
                  <a:pt x="4" y="192"/>
                </a:lnTo>
                <a:lnTo>
                  <a:pt x="2" y="210"/>
                </a:lnTo>
                <a:lnTo>
                  <a:pt x="0" y="228"/>
                </a:lnTo>
                <a:lnTo>
                  <a:pt x="0" y="228"/>
                </a:lnTo>
                <a:lnTo>
                  <a:pt x="0" y="244"/>
                </a:lnTo>
                <a:lnTo>
                  <a:pt x="4" y="260"/>
                </a:lnTo>
                <a:lnTo>
                  <a:pt x="72" y="260"/>
                </a:lnTo>
                <a:lnTo>
                  <a:pt x="4" y="192"/>
                </a:lnTo>
                <a:close/>
                <a:moveTo>
                  <a:pt x="360" y="228"/>
                </a:moveTo>
                <a:lnTo>
                  <a:pt x="360" y="228"/>
                </a:lnTo>
                <a:lnTo>
                  <a:pt x="358" y="246"/>
                </a:lnTo>
                <a:lnTo>
                  <a:pt x="356" y="264"/>
                </a:lnTo>
                <a:lnTo>
                  <a:pt x="352" y="282"/>
                </a:lnTo>
                <a:lnTo>
                  <a:pt x="346" y="298"/>
                </a:lnTo>
                <a:lnTo>
                  <a:pt x="338" y="314"/>
                </a:lnTo>
                <a:lnTo>
                  <a:pt x="330" y="328"/>
                </a:lnTo>
                <a:lnTo>
                  <a:pt x="318" y="342"/>
                </a:lnTo>
                <a:lnTo>
                  <a:pt x="308" y="356"/>
                </a:lnTo>
                <a:lnTo>
                  <a:pt x="294" y="366"/>
                </a:lnTo>
                <a:lnTo>
                  <a:pt x="280" y="378"/>
                </a:lnTo>
                <a:lnTo>
                  <a:pt x="266" y="386"/>
                </a:lnTo>
                <a:lnTo>
                  <a:pt x="250" y="394"/>
                </a:lnTo>
                <a:lnTo>
                  <a:pt x="234" y="400"/>
                </a:lnTo>
                <a:lnTo>
                  <a:pt x="216" y="404"/>
                </a:lnTo>
                <a:lnTo>
                  <a:pt x="198" y="406"/>
                </a:lnTo>
                <a:lnTo>
                  <a:pt x="180" y="408"/>
                </a:lnTo>
                <a:lnTo>
                  <a:pt x="180" y="408"/>
                </a:lnTo>
                <a:lnTo>
                  <a:pt x="156" y="406"/>
                </a:lnTo>
                <a:lnTo>
                  <a:pt x="134" y="402"/>
                </a:lnTo>
                <a:lnTo>
                  <a:pt x="134" y="402"/>
                </a:lnTo>
                <a:lnTo>
                  <a:pt x="128" y="378"/>
                </a:lnTo>
                <a:lnTo>
                  <a:pt x="128" y="356"/>
                </a:lnTo>
                <a:lnTo>
                  <a:pt x="128" y="356"/>
                </a:lnTo>
                <a:lnTo>
                  <a:pt x="128" y="336"/>
                </a:lnTo>
                <a:lnTo>
                  <a:pt x="130" y="318"/>
                </a:lnTo>
                <a:lnTo>
                  <a:pt x="136" y="302"/>
                </a:lnTo>
                <a:lnTo>
                  <a:pt x="142" y="286"/>
                </a:lnTo>
                <a:lnTo>
                  <a:pt x="150" y="270"/>
                </a:lnTo>
                <a:lnTo>
                  <a:pt x="158" y="254"/>
                </a:lnTo>
                <a:lnTo>
                  <a:pt x="168" y="240"/>
                </a:lnTo>
                <a:lnTo>
                  <a:pt x="180" y="228"/>
                </a:lnTo>
                <a:lnTo>
                  <a:pt x="192" y="216"/>
                </a:lnTo>
                <a:lnTo>
                  <a:pt x="206" y="206"/>
                </a:lnTo>
                <a:lnTo>
                  <a:pt x="222" y="198"/>
                </a:lnTo>
                <a:lnTo>
                  <a:pt x="238" y="190"/>
                </a:lnTo>
                <a:lnTo>
                  <a:pt x="254" y="184"/>
                </a:lnTo>
                <a:lnTo>
                  <a:pt x="270" y="178"/>
                </a:lnTo>
                <a:lnTo>
                  <a:pt x="288" y="176"/>
                </a:lnTo>
                <a:lnTo>
                  <a:pt x="308" y="176"/>
                </a:lnTo>
                <a:lnTo>
                  <a:pt x="308" y="176"/>
                </a:lnTo>
                <a:lnTo>
                  <a:pt x="330" y="176"/>
                </a:lnTo>
                <a:lnTo>
                  <a:pt x="354" y="182"/>
                </a:lnTo>
                <a:lnTo>
                  <a:pt x="354" y="182"/>
                </a:lnTo>
                <a:lnTo>
                  <a:pt x="358" y="204"/>
                </a:lnTo>
                <a:lnTo>
                  <a:pt x="360" y="228"/>
                </a:lnTo>
                <a:lnTo>
                  <a:pt x="360" y="228"/>
                </a:lnTo>
                <a:close/>
                <a:moveTo>
                  <a:pt x="326" y="222"/>
                </a:moveTo>
                <a:lnTo>
                  <a:pt x="268" y="282"/>
                </a:lnTo>
                <a:lnTo>
                  <a:pt x="316" y="282"/>
                </a:lnTo>
                <a:lnTo>
                  <a:pt x="316" y="282"/>
                </a:lnTo>
                <a:lnTo>
                  <a:pt x="320" y="268"/>
                </a:lnTo>
                <a:lnTo>
                  <a:pt x="324" y="256"/>
                </a:lnTo>
                <a:lnTo>
                  <a:pt x="326" y="242"/>
                </a:lnTo>
                <a:lnTo>
                  <a:pt x="326" y="228"/>
                </a:lnTo>
                <a:lnTo>
                  <a:pt x="326" y="228"/>
                </a:lnTo>
                <a:lnTo>
                  <a:pt x="326" y="222"/>
                </a:lnTo>
                <a:lnTo>
                  <a:pt x="326" y="222"/>
                </a:lnTo>
                <a:close/>
                <a:moveTo>
                  <a:pt x="308" y="208"/>
                </a:moveTo>
                <a:lnTo>
                  <a:pt x="308" y="208"/>
                </a:lnTo>
                <a:lnTo>
                  <a:pt x="282" y="210"/>
                </a:lnTo>
                <a:lnTo>
                  <a:pt x="256" y="218"/>
                </a:lnTo>
                <a:lnTo>
                  <a:pt x="234" y="228"/>
                </a:lnTo>
                <a:lnTo>
                  <a:pt x="214" y="242"/>
                </a:lnTo>
                <a:lnTo>
                  <a:pt x="214" y="308"/>
                </a:lnTo>
                <a:lnTo>
                  <a:pt x="312" y="208"/>
                </a:lnTo>
                <a:lnTo>
                  <a:pt x="312" y="208"/>
                </a:lnTo>
                <a:lnTo>
                  <a:pt x="308" y="208"/>
                </a:lnTo>
                <a:lnTo>
                  <a:pt x="308" y="208"/>
                </a:lnTo>
                <a:close/>
                <a:moveTo>
                  <a:pt x="160" y="356"/>
                </a:moveTo>
                <a:lnTo>
                  <a:pt x="160" y="356"/>
                </a:lnTo>
                <a:lnTo>
                  <a:pt x="160" y="360"/>
                </a:lnTo>
                <a:lnTo>
                  <a:pt x="194" y="328"/>
                </a:lnTo>
                <a:lnTo>
                  <a:pt x="194" y="262"/>
                </a:lnTo>
                <a:lnTo>
                  <a:pt x="194" y="262"/>
                </a:lnTo>
                <a:lnTo>
                  <a:pt x="180" y="282"/>
                </a:lnTo>
                <a:lnTo>
                  <a:pt x="170" y="306"/>
                </a:lnTo>
                <a:lnTo>
                  <a:pt x="162" y="330"/>
                </a:lnTo>
                <a:lnTo>
                  <a:pt x="160" y="356"/>
                </a:lnTo>
                <a:lnTo>
                  <a:pt x="160" y="356"/>
                </a:lnTo>
                <a:close/>
                <a:moveTo>
                  <a:pt x="306" y="302"/>
                </a:moveTo>
                <a:lnTo>
                  <a:pt x="248" y="302"/>
                </a:lnTo>
                <a:lnTo>
                  <a:pt x="174" y="374"/>
                </a:lnTo>
                <a:lnTo>
                  <a:pt x="174" y="374"/>
                </a:lnTo>
                <a:lnTo>
                  <a:pt x="180" y="374"/>
                </a:lnTo>
                <a:lnTo>
                  <a:pt x="180" y="374"/>
                </a:lnTo>
                <a:lnTo>
                  <a:pt x="200" y="374"/>
                </a:lnTo>
                <a:lnTo>
                  <a:pt x="220" y="370"/>
                </a:lnTo>
                <a:lnTo>
                  <a:pt x="238" y="364"/>
                </a:lnTo>
                <a:lnTo>
                  <a:pt x="254" y="354"/>
                </a:lnTo>
                <a:lnTo>
                  <a:pt x="270" y="344"/>
                </a:lnTo>
                <a:lnTo>
                  <a:pt x="284" y="332"/>
                </a:lnTo>
                <a:lnTo>
                  <a:pt x="296" y="318"/>
                </a:lnTo>
                <a:lnTo>
                  <a:pt x="306" y="302"/>
                </a:lnTo>
                <a:lnTo>
                  <a:pt x="306" y="302"/>
                </a:lnTo>
                <a:close/>
                <a:moveTo>
                  <a:pt x="216" y="84"/>
                </a:moveTo>
                <a:lnTo>
                  <a:pt x="216" y="84"/>
                </a:lnTo>
                <a:lnTo>
                  <a:pt x="216" y="78"/>
                </a:lnTo>
                <a:lnTo>
                  <a:pt x="214" y="70"/>
                </a:lnTo>
                <a:lnTo>
                  <a:pt x="210" y="64"/>
                </a:lnTo>
                <a:lnTo>
                  <a:pt x="206" y="60"/>
                </a:lnTo>
                <a:lnTo>
                  <a:pt x="200" y="56"/>
                </a:lnTo>
                <a:lnTo>
                  <a:pt x="194" y="52"/>
                </a:lnTo>
                <a:lnTo>
                  <a:pt x="188" y="50"/>
                </a:lnTo>
                <a:lnTo>
                  <a:pt x="180" y="48"/>
                </a:lnTo>
                <a:lnTo>
                  <a:pt x="180" y="48"/>
                </a:lnTo>
                <a:lnTo>
                  <a:pt x="172" y="50"/>
                </a:lnTo>
                <a:lnTo>
                  <a:pt x="166" y="52"/>
                </a:lnTo>
                <a:lnTo>
                  <a:pt x="160" y="56"/>
                </a:lnTo>
                <a:lnTo>
                  <a:pt x="154" y="60"/>
                </a:lnTo>
                <a:lnTo>
                  <a:pt x="150" y="64"/>
                </a:lnTo>
                <a:lnTo>
                  <a:pt x="146" y="70"/>
                </a:lnTo>
                <a:lnTo>
                  <a:pt x="144" y="78"/>
                </a:lnTo>
                <a:lnTo>
                  <a:pt x="144" y="84"/>
                </a:lnTo>
                <a:lnTo>
                  <a:pt x="144" y="84"/>
                </a:lnTo>
                <a:lnTo>
                  <a:pt x="144" y="92"/>
                </a:lnTo>
                <a:lnTo>
                  <a:pt x="146" y="100"/>
                </a:lnTo>
                <a:lnTo>
                  <a:pt x="150" y="106"/>
                </a:lnTo>
                <a:lnTo>
                  <a:pt x="154" y="110"/>
                </a:lnTo>
                <a:lnTo>
                  <a:pt x="160" y="114"/>
                </a:lnTo>
                <a:lnTo>
                  <a:pt x="166" y="118"/>
                </a:lnTo>
                <a:lnTo>
                  <a:pt x="172" y="120"/>
                </a:lnTo>
                <a:lnTo>
                  <a:pt x="180" y="122"/>
                </a:lnTo>
                <a:lnTo>
                  <a:pt x="180" y="122"/>
                </a:lnTo>
                <a:lnTo>
                  <a:pt x="188" y="120"/>
                </a:lnTo>
                <a:lnTo>
                  <a:pt x="194" y="118"/>
                </a:lnTo>
                <a:lnTo>
                  <a:pt x="200" y="114"/>
                </a:lnTo>
                <a:lnTo>
                  <a:pt x="206" y="110"/>
                </a:lnTo>
                <a:lnTo>
                  <a:pt x="210" y="106"/>
                </a:lnTo>
                <a:lnTo>
                  <a:pt x="214" y="100"/>
                </a:lnTo>
                <a:lnTo>
                  <a:pt x="216" y="92"/>
                </a:lnTo>
                <a:lnTo>
                  <a:pt x="216" y="84"/>
                </a:lnTo>
                <a:lnTo>
                  <a:pt x="216" y="84"/>
                </a:lnTo>
                <a:close/>
                <a:moveTo>
                  <a:pt x="180" y="192"/>
                </a:moveTo>
                <a:lnTo>
                  <a:pt x="180" y="192"/>
                </a:lnTo>
                <a:lnTo>
                  <a:pt x="180" y="192"/>
                </a:lnTo>
                <a:lnTo>
                  <a:pt x="176" y="190"/>
                </a:lnTo>
                <a:lnTo>
                  <a:pt x="172" y="188"/>
                </a:lnTo>
                <a:lnTo>
                  <a:pt x="170" y="186"/>
                </a:lnTo>
                <a:lnTo>
                  <a:pt x="170" y="182"/>
                </a:lnTo>
                <a:lnTo>
                  <a:pt x="170" y="146"/>
                </a:lnTo>
                <a:lnTo>
                  <a:pt x="170" y="146"/>
                </a:lnTo>
                <a:lnTo>
                  <a:pt x="170" y="142"/>
                </a:lnTo>
                <a:lnTo>
                  <a:pt x="172" y="140"/>
                </a:lnTo>
                <a:lnTo>
                  <a:pt x="176" y="138"/>
                </a:lnTo>
                <a:lnTo>
                  <a:pt x="180" y="136"/>
                </a:lnTo>
                <a:lnTo>
                  <a:pt x="180" y="136"/>
                </a:lnTo>
                <a:lnTo>
                  <a:pt x="180" y="136"/>
                </a:lnTo>
                <a:lnTo>
                  <a:pt x="184" y="138"/>
                </a:lnTo>
                <a:lnTo>
                  <a:pt x="188" y="140"/>
                </a:lnTo>
                <a:lnTo>
                  <a:pt x="190" y="142"/>
                </a:lnTo>
                <a:lnTo>
                  <a:pt x="190" y="146"/>
                </a:lnTo>
                <a:lnTo>
                  <a:pt x="190" y="182"/>
                </a:lnTo>
                <a:lnTo>
                  <a:pt x="190" y="182"/>
                </a:lnTo>
                <a:lnTo>
                  <a:pt x="190" y="186"/>
                </a:lnTo>
                <a:lnTo>
                  <a:pt x="188" y="188"/>
                </a:lnTo>
                <a:lnTo>
                  <a:pt x="184" y="190"/>
                </a:lnTo>
                <a:lnTo>
                  <a:pt x="180" y="192"/>
                </a:lnTo>
                <a:lnTo>
                  <a:pt x="180" y="192"/>
                </a:lnTo>
                <a:close/>
                <a:moveTo>
                  <a:pt x="120" y="156"/>
                </a:moveTo>
                <a:lnTo>
                  <a:pt x="120" y="156"/>
                </a:lnTo>
                <a:lnTo>
                  <a:pt x="116" y="154"/>
                </a:lnTo>
                <a:lnTo>
                  <a:pt x="112" y="152"/>
                </a:lnTo>
                <a:lnTo>
                  <a:pt x="112" y="152"/>
                </a:lnTo>
                <a:lnTo>
                  <a:pt x="110" y="148"/>
                </a:lnTo>
                <a:lnTo>
                  <a:pt x="110" y="146"/>
                </a:lnTo>
                <a:lnTo>
                  <a:pt x="110" y="142"/>
                </a:lnTo>
                <a:lnTo>
                  <a:pt x="112" y="138"/>
                </a:lnTo>
                <a:lnTo>
                  <a:pt x="130" y="122"/>
                </a:lnTo>
                <a:lnTo>
                  <a:pt x="130" y="122"/>
                </a:lnTo>
                <a:lnTo>
                  <a:pt x="132" y="120"/>
                </a:lnTo>
                <a:lnTo>
                  <a:pt x="136" y="118"/>
                </a:lnTo>
                <a:lnTo>
                  <a:pt x="140" y="120"/>
                </a:lnTo>
                <a:lnTo>
                  <a:pt x="144" y="122"/>
                </a:lnTo>
                <a:lnTo>
                  <a:pt x="144" y="122"/>
                </a:lnTo>
                <a:lnTo>
                  <a:pt x="146" y="124"/>
                </a:lnTo>
                <a:lnTo>
                  <a:pt x="146" y="128"/>
                </a:lnTo>
                <a:lnTo>
                  <a:pt x="146" y="132"/>
                </a:lnTo>
                <a:lnTo>
                  <a:pt x="144" y="136"/>
                </a:lnTo>
                <a:lnTo>
                  <a:pt x="126" y="152"/>
                </a:lnTo>
                <a:lnTo>
                  <a:pt x="126" y="152"/>
                </a:lnTo>
                <a:lnTo>
                  <a:pt x="124" y="154"/>
                </a:lnTo>
                <a:lnTo>
                  <a:pt x="120" y="156"/>
                </a:lnTo>
                <a:lnTo>
                  <a:pt x="120" y="156"/>
                </a:lnTo>
                <a:close/>
                <a:moveTo>
                  <a:pt x="118" y="94"/>
                </a:moveTo>
                <a:lnTo>
                  <a:pt x="118" y="94"/>
                </a:lnTo>
                <a:lnTo>
                  <a:pt x="100" y="94"/>
                </a:lnTo>
                <a:lnTo>
                  <a:pt x="100" y="94"/>
                </a:lnTo>
                <a:lnTo>
                  <a:pt x="96" y="94"/>
                </a:lnTo>
                <a:lnTo>
                  <a:pt x="92" y="92"/>
                </a:lnTo>
                <a:lnTo>
                  <a:pt x="90" y="88"/>
                </a:lnTo>
                <a:lnTo>
                  <a:pt x="90" y="84"/>
                </a:lnTo>
                <a:lnTo>
                  <a:pt x="90" y="84"/>
                </a:lnTo>
                <a:lnTo>
                  <a:pt x="90" y="82"/>
                </a:lnTo>
                <a:lnTo>
                  <a:pt x="92" y="78"/>
                </a:lnTo>
                <a:lnTo>
                  <a:pt x="96" y="76"/>
                </a:lnTo>
                <a:lnTo>
                  <a:pt x="100" y="74"/>
                </a:lnTo>
                <a:lnTo>
                  <a:pt x="100" y="74"/>
                </a:lnTo>
                <a:lnTo>
                  <a:pt x="118" y="74"/>
                </a:lnTo>
                <a:lnTo>
                  <a:pt x="118" y="74"/>
                </a:lnTo>
                <a:lnTo>
                  <a:pt x="122" y="76"/>
                </a:lnTo>
                <a:lnTo>
                  <a:pt x="126" y="78"/>
                </a:lnTo>
                <a:lnTo>
                  <a:pt x="128" y="82"/>
                </a:lnTo>
                <a:lnTo>
                  <a:pt x="128" y="84"/>
                </a:lnTo>
                <a:lnTo>
                  <a:pt x="128" y="84"/>
                </a:lnTo>
                <a:lnTo>
                  <a:pt x="128" y="88"/>
                </a:lnTo>
                <a:lnTo>
                  <a:pt x="126" y="92"/>
                </a:lnTo>
                <a:lnTo>
                  <a:pt x="122" y="94"/>
                </a:lnTo>
                <a:lnTo>
                  <a:pt x="118" y="94"/>
                </a:lnTo>
                <a:lnTo>
                  <a:pt x="118" y="94"/>
                </a:lnTo>
                <a:close/>
                <a:moveTo>
                  <a:pt x="136" y="52"/>
                </a:moveTo>
                <a:lnTo>
                  <a:pt x="136" y="52"/>
                </a:lnTo>
                <a:lnTo>
                  <a:pt x="132" y="50"/>
                </a:lnTo>
                <a:lnTo>
                  <a:pt x="130" y="48"/>
                </a:lnTo>
                <a:lnTo>
                  <a:pt x="120" y="38"/>
                </a:lnTo>
                <a:lnTo>
                  <a:pt x="120" y="38"/>
                </a:lnTo>
                <a:lnTo>
                  <a:pt x="118" y="36"/>
                </a:lnTo>
                <a:lnTo>
                  <a:pt x="116" y="32"/>
                </a:lnTo>
                <a:lnTo>
                  <a:pt x="118" y="28"/>
                </a:lnTo>
                <a:lnTo>
                  <a:pt x="120" y="24"/>
                </a:lnTo>
                <a:lnTo>
                  <a:pt x="120" y="24"/>
                </a:lnTo>
                <a:lnTo>
                  <a:pt x="122" y="22"/>
                </a:lnTo>
                <a:lnTo>
                  <a:pt x="126" y="22"/>
                </a:lnTo>
                <a:lnTo>
                  <a:pt x="130" y="22"/>
                </a:lnTo>
                <a:lnTo>
                  <a:pt x="134" y="24"/>
                </a:lnTo>
                <a:lnTo>
                  <a:pt x="144" y="34"/>
                </a:lnTo>
                <a:lnTo>
                  <a:pt x="144" y="34"/>
                </a:lnTo>
                <a:lnTo>
                  <a:pt x="146" y="38"/>
                </a:lnTo>
                <a:lnTo>
                  <a:pt x="146" y="42"/>
                </a:lnTo>
                <a:lnTo>
                  <a:pt x="146" y="46"/>
                </a:lnTo>
                <a:lnTo>
                  <a:pt x="144" y="48"/>
                </a:lnTo>
                <a:lnTo>
                  <a:pt x="144" y="48"/>
                </a:lnTo>
                <a:lnTo>
                  <a:pt x="140" y="50"/>
                </a:lnTo>
                <a:lnTo>
                  <a:pt x="136" y="52"/>
                </a:lnTo>
                <a:lnTo>
                  <a:pt x="136" y="52"/>
                </a:lnTo>
                <a:close/>
                <a:moveTo>
                  <a:pt x="240" y="156"/>
                </a:moveTo>
                <a:lnTo>
                  <a:pt x="240" y="156"/>
                </a:lnTo>
                <a:lnTo>
                  <a:pt x="236" y="154"/>
                </a:lnTo>
                <a:lnTo>
                  <a:pt x="234" y="152"/>
                </a:lnTo>
                <a:lnTo>
                  <a:pt x="216" y="136"/>
                </a:lnTo>
                <a:lnTo>
                  <a:pt x="216" y="136"/>
                </a:lnTo>
                <a:lnTo>
                  <a:pt x="214" y="132"/>
                </a:lnTo>
                <a:lnTo>
                  <a:pt x="214" y="128"/>
                </a:lnTo>
                <a:lnTo>
                  <a:pt x="214" y="124"/>
                </a:lnTo>
                <a:lnTo>
                  <a:pt x="216" y="122"/>
                </a:lnTo>
                <a:lnTo>
                  <a:pt x="216" y="122"/>
                </a:lnTo>
                <a:lnTo>
                  <a:pt x="220" y="120"/>
                </a:lnTo>
                <a:lnTo>
                  <a:pt x="224" y="118"/>
                </a:lnTo>
                <a:lnTo>
                  <a:pt x="228" y="120"/>
                </a:lnTo>
                <a:lnTo>
                  <a:pt x="230" y="122"/>
                </a:lnTo>
                <a:lnTo>
                  <a:pt x="248" y="138"/>
                </a:lnTo>
                <a:lnTo>
                  <a:pt x="248" y="138"/>
                </a:lnTo>
                <a:lnTo>
                  <a:pt x="250" y="142"/>
                </a:lnTo>
                <a:lnTo>
                  <a:pt x="250" y="146"/>
                </a:lnTo>
                <a:lnTo>
                  <a:pt x="250" y="148"/>
                </a:lnTo>
                <a:lnTo>
                  <a:pt x="248" y="152"/>
                </a:lnTo>
                <a:lnTo>
                  <a:pt x="248" y="152"/>
                </a:lnTo>
                <a:lnTo>
                  <a:pt x="244" y="154"/>
                </a:lnTo>
                <a:lnTo>
                  <a:pt x="240" y="156"/>
                </a:lnTo>
                <a:lnTo>
                  <a:pt x="240" y="156"/>
                </a:lnTo>
                <a:close/>
                <a:moveTo>
                  <a:pt x="242" y="94"/>
                </a:moveTo>
                <a:lnTo>
                  <a:pt x="242" y="94"/>
                </a:lnTo>
                <a:lnTo>
                  <a:pt x="238" y="94"/>
                </a:lnTo>
                <a:lnTo>
                  <a:pt x="234" y="92"/>
                </a:lnTo>
                <a:lnTo>
                  <a:pt x="232" y="88"/>
                </a:lnTo>
                <a:lnTo>
                  <a:pt x="232" y="84"/>
                </a:lnTo>
                <a:lnTo>
                  <a:pt x="232" y="84"/>
                </a:lnTo>
                <a:lnTo>
                  <a:pt x="232" y="82"/>
                </a:lnTo>
                <a:lnTo>
                  <a:pt x="234" y="78"/>
                </a:lnTo>
                <a:lnTo>
                  <a:pt x="238" y="76"/>
                </a:lnTo>
                <a:lnTo>
                  <a:pt x="242" y="74"/>
                </a:lnTo>
                <a:lnTo>
                  <a:pt x="260" y="74"/>
                </a:lnTo>
                <a:lnTo>
                  <a:pt x="260" y="74"/>
                </a:lnTo>
                <a:lnTo>
                  <a:pt x="260" y="74"/>
                </a:lnTo>
                <a:lnTo>
                  <a:pt x="264" y="76"/>
                </a:lnTo>
                <a:lnTo>
                  <a:pt x="268" y="78"/>
                </a:lnTo>
                <a:lnTo>
                  <a:pt x="270" y="82"/>
                </a:lnTo>
                <a:lnTo>
                  <a:pt x="270" y="84"/>
                </a:lnTo>
                <a:lnTo>
                  <a:pt x="270" y="84"/>
                </a:lnTo>
                <a:lnTo>
                  <a:pt x="270" y="88"/>
                </a:lnTo>
                <a:lnTo>
                  <a:pt x="268" y="92"/>
                </a:lnTo>
                <a:lnTo>
                  <a:pt x="264" y="94"/>
                </a:lnTo>
                <a:lnTo>
                  <a:pt x="260" y="94"/>
                </a:lnTo>
                <a:lnTo>
                  <a:pt x="242" y="94"/>
                </a:lnTo>
                <a:lnTo>
                  <a:pt x="242" y="94"/>
                </a:lnTo>
                <a:close/>
                <a:moveTo>
                  <a:pt x="224" y="52"/>
                </a:moveTo>
                <a:lnTo>
                  <a:pt x="224" y="52"/>
                </a:lnTo>
                <a:lnTo>
                  <a:pt x="220" y="50"/>
                </a:lnTo>
                <a:lnTo>
                  <a:pt x="216" y="48"/>
                </a:lnTo>
                <a:lnTo>
                  <a:pt x="216" y="48"/>
                </a:lnTo>
                <a:lnTo>
                  <a:pt x="214" y="46"/>
                </a:lnTo>
                <a:lnTo>
                  <a:pt x="214" y="42"/>
                </a:lnTo>
                <a:lnTo>
                  <a:pt x="214" y="38"/>
                </a:lnTo>
                <a:lnTo>
                  <a:pt x="216" y="34"/>
                </a:lnTo>
                <a:lnTo>
                  <a:pt x="226" y="24"/>
                </a:lnTo>
                <a:lnTo>
                  <a:pt x="226" y="24"/>
                </a:lnTo>
                <a:lnTo>
                  <a:pt x="230" y="22"/>
                </a:lnTo>
                <a:lnTo>
                  <a:pt x="234" y="22"/>
                </a:lnTo>
                <a:lnTo>
                  <a:pt x="238" y="22"/>
                </a:lnTo>
                <a:lnTo>
                  <a:pt x="240" y="24"/>
                </a:lnTo>
                <a:lnTo>
                  <a:pt x="240" y="24"/>
                </a:lnTo>
                <a:lnTo>
                  <a:pt x="242" y="28"/>
                </a:lnTo>
                <a:lnTo>
                  <a:pt x="244" y="32"/>
                </a:lnTo>
                <a:lnTo>
                  <a:pt x="242" y="36"/>
                </a:lnTo>
                <a:lnTo>
                  <a:pt x="240" y="38"/>
                </a:lnTo>
                <a:lnTo>
                  <a:pt x="230" y="48"/>
                </a:lnTo>
                <a:lnTo>
                  <a:pt x="230" y="48"/>
                </a:lnTo>
                <a:lnTo>
                  <a:pt x="228" y="50"/>
                </a:lnTo>
                <a:lnTo>
                  <a:pt x="224" y="52"/>
                </a:lnTo>
                <a:lnTo>
                  <a:pt x="224" y="52"/>
                </a:lnTo>
                <a:close/>
                <a:moveTo>
                  <a:pt x="180" y="34"/>
                </a:moveTo>
                <a:lnTo>
                  <a:pt x="180" y="34"/>
                </a:lnTo>
                <a:lnTo>
                  <a:pt x="176" y="32"/>
                </a:lnTo>
                <a:lnTo>
                  <a:pt x="172" y="30"/>
                </a:lnTo>
                <a:lnTo>
                  <a:pt x="170" y="28"/>
                </a:lnTo>
                <a:lnTo>
                  <a:pt x="170" y="24"/>
                </a:lnTo>
                <a:lnTo>
                  <a:pt x="170" y="10"/>
                </a:lnTo>
                <a:lnTo>
                  <a:pt x="170" y="10"/>
                </a:lnTo>
                <a:lnTo>
                  <a:pt x="170" y="6"/>
                </a:lnTo>
                <a:lnTo>
                  <a:pt x="172" y="4"/>
                </a:lnTo>
                <a:lnTo>
                  <a:pt x="176" y="2"/>
                </a:lnTo>
                <a:lnTo>
                  <a:pt x="180" y="0"/>
                </a:lnTo>
                <a:lnTo>
                  <a:pt x="180" y="0"/>
                </a:lnTo>
                <a:lnTo>
                  <a:pt x="184" y="2"/>
                </a:lnTo>
                <a:lnTo>
                  <a:pt x="188" y="4"/>
                </a:lnTo>
                <a:lnTo>
                  <a:pt x="190" y="6"/>
                </a:lnTo>
                <a:lnTo>
                  <a:pt x="190" y="10"/>
                </a:lnTo>
                <a:lnTo>
                  <a:pt x="190" y="24"/>
                </a:lnTo>
                <a:lnTo>
                  <a:pt x="190" y="24"/>
                </a:lnTo>
                <a:lnTo>
                  <a:pt x="190" y="28"/>
                </a:lnTo>
                <a:lnTo>
                  <a:pt x="188" y="30"/>
                </a:lnTo>
                <a:lnTo>
                  <a:pt x="184" y="32"/>
                </a:lnTo>
                <a:lnTo>
                  <a:pt x="180" y="34"/>
                </a:lnTo>
                <a:lnTo>
                  <a:pt x="180" y="34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57AAE68-E749-F056-233C-04343608E9EA}"/>
              </a:ext>
            </a:extLst>
          </p:cNvPr>
          <p:cNvSpPr txBox="1"/>
          <p:nvPr/>
        </p:nvSpPr>
        <p:spPr>
          <a:xfrm>
            <a:off x="7651212" y="6206910"/>
            <a:ext cx="267889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1400" b="1" dirty="0" err="1">
                <a:sym typeface="Calibri"/>
              </a:rPr>
              <a:t>Sustainable</a:t>
            </a:r>
            <a:r>
              <a:rPr lang="es-ES" sz="1400" b="1" dirty="0">
                <a:sym typeface="Calibri"/>
              </a:rPr>
              <a:t> and </a:t>
            </a:r>
            <a:r>
              <a:rPr lang="es-ES" sz="1400" b="1" dirty="0" err="1">
                <a:sym typeface="Calibri"/>
              </a:rPr>
              <a:t>responsible</a:t>
            </a:r>
            <a:r>
              <a:rPr lang="es-ES" sz="1400" b="1" dirty="0">
                <a:sym typeface="Calibri"/>
              </a:rPr>
              <a:t> </a:t>
            </a:r>
            <a:r>
              <a:rPr lang="es-ES" sz="1400" b="1" dirty="0" err="1">
                <a:sym typeface="Calibri"/>
              </a:rPr>
              <a:t>business</a:t>
            </a:r>
            <a:r>
              <a:rPr lang="es-ES" sz="1400" b="1" dirty="0">
                <a:sym typeface="Calibri"/>
              </a:rPr>
              <a:t> </a:t>
            </a:r>
            <a:r>
              <a:rPr lang="es-ES" sz="1400" b="1" dirty="0" err="1">
                <a:sym typeface="Calibri"/>
              </a:rPr>
              <a:t>models</a:t>
            </a:r>
            <a:endParaRPr lang="es-ES" sz="2400" dirty="0">
              <a:solidFill>
                <a:srgbClr val="00123F"/>
              </a:solidFill>
              <a:sym typeface="Calibri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4783256-42A2-8744-6755-6C8CB7C039C3}"/>
              </a:ext>
            </a:extLst>
          </p:cNvPr>
          <p:cNvSpPr txBox="1"/>
          <p:nvPr/>
        </p:nvSpPr>
        <p:spPr>
          <a:xfrm>
            <a:off x="4164571" y="6119336"/>
            <a:ext cx="2678891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1400" b="1" dirty="0" err="1"/>
              <a:t>Better</a:t>
            </a:r>
            <a:r>
              <a:rPr lang="es-ES" sz="1400" b="1" dirty="0"/>
              <a:t> </a:t>
            </a:r>
            <a:r>
              <a:rPr lang="es-ES" sz="1400" b="1" dirty="0" err="1"/>
              <a:t>growth</a:t>
            </a:r>
            <a:r>
              <a:rPr lang="es-ES" sz="1400" b="1" dirty="0"/>
              <a:t> and </a:t>
            </a:r>
            <a:r>
              <a:rPr lang="es-ES" sz="1400" b="1" dirty="0" err="1"/>
              <a:t>major</a:t>
            </a:r>
            <a:r>
              <a:rPr lang="es-ES" sz="1400" b="1" dirty="0"/>
              <a:t> competitive </a:t>
            </a:r>
            <a:r>
              <a:rPr lang="es-ES" sz="1400" b="1" dirty="0" err="1"/>
              <a:t>advantages</a:t>
            </a:r>
            <a:r>
              <a:rPr lang="es-ES" sz="1400" b="1" dirty="0"/>
              <a:t> in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market</a:t>
            </a:r>
            <a:endParaRPr lang="es-ES" sz="1400" b="1" dirty="0"/>
          </a:p>
        </p:txBody>
      </p:sp>
      <p:sp>
        <p:nvSpPr>
          <p:cNvPr id="34" name="Oval 158">
            <a:extLst>
              <a:ext uri="{FF2B5EF4-FFF2-40B4-BE49-F238E27FC236}">
                <a16:creationId xmlns:a16="http://schemas.microsoft.com/office/drawing/2014/main" id="{7049A1D6-58A2-6071-F901-EF53F3693A78}"/>
              </a:ext>
            </a:extLst>
          </p:cNvPr>
          <p:cNvSpPr/>
          <p:nvPr/>
        </p:nvSpPr>
        <p:spPr bwMode="ltGray">
          <a:xfrm>
            <a:off x="9599159" y="3380140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Freeform 4845">
            <a:extLst>
              <a:ext uri="{FF2B5EF4-FFF2-40B4-BE49-F238E27FC236}">
                <a16:creationId xmlns:a16="http://schemas.microsoft.com/office/drawing/2014/main" id="{61D7DE79-2B87-7D72-EA93-B41FD3A6471B}"/>
              </a:ext>
            </a:extLst>
          </p:cNvPr>
          <p:cNvSpPr>
            <a:spLocks noEditPoints="1"/>
          </p:cNvSpPr>
          <p:nvPr/>
        </p:nvSpPr>
        <p:spPr bwMode="auto">
          <a:xfrm>
            <a:off x="9670815" y="3434483"/>
            <a:ext cx="467913" cy="506906"/>
          </a:xfrm>
          <a:custGeom>
            <a:avLst/>
            <a:gdLst>
              <a:gd name="T0" fmla="*/ 86 w 384"/>
              <a:gd name="T1" fmla="*/ 34 h 416"/>
              <a:gd name="T2" fmla="*/ 108 w 384"/>
              <a:gd name="T3" fmla="*/ 36 h 416"/>
              <a:gd name="T4" fmla="*/ 122 w 384"/>
              <a:gd name="T5" fmla="*/ 86 h 416"/>
              <a:gd name="T6" fmla="*/ 102 w 384"/>
              <a:gd name="T7" fmla="*/ 82 h 416"/>
              <a:gd name="T8" fmla="*/ 24 w 384"/>
              <a:gd name="T9" fmla="*/ 106 h 416"/>
              <a:gd name="T10" fmla="*/ 26 w 384"/>
              <a:gd name="T11" fmla="*/ 126 h 416"/>
              <a:gd name="T12" fmla="*/ 68 w 384"/>
              <a:gd name="T13" fmla="*/ 136 h 416"/>
              <a:gd name="T14" fmla="*/ 64 w 384"/>
              <a:gd name="T15" fmla="*/ 120 h 416"/>
              <a:gd name="T16" fmla="*/ 154 w 384"/>
              <a:gd name="T17" fmla="*/ 372 h 416"/>
              <a:gd name="T18" fmla="*/ 164 w 384"/>
              <a:gd name="T19" fmla="*/ 386 h 416"/>
              <a:gd name="T20" fmla="*/ 230 w 384"/>
              <a:gd name="T21" fmla="*/ 376 h 416"/>
              <a:gd name="T22" fmla="*/ 220 w 384"/>
              <a:gd name="T23" fmla="*/ 366 h 416"/>
              <a:gd name="T24" fmla="*/ 164 w 384"/>
              <a:gd name="T25" fmla="*/ 402 h 416"/>
              <a:gd name="T26" fmla="*/ 174 w 384"/>
              <a:gd name="T27" fmla="*/ 416 h 416"/>
              <a:gd name="T28" fmla="*/ 220 w 384"/>
              <a:gd name="T29" fmla="*/ 406 h 416"/>
              <a:gd name="T30" fmla="*/ 210 w 384"/>
              <a:gd name="T31" fmla="*/ 396 h 416"/>
              <a:gd name="T32" fmla="*/ 34 w 384"/>
              <a:gd name="T33" fmla="*/ 294 h 416"/>
              <a:gd name="T34" fmla="*/ 48 w 384"/>
              <a:gd name="T35" fmla="*/ 302 h 416"/>
              <a:gd name="T36" fmla="*/ 66 w 384"/>
              <a:gd name="T37" fmla="*/ 280 h 416"/>
              <a:gd name="T38" fmla="*/ 52 w 384"/>
              <a:gd name="T39" fmla="*/ 276 h 416"/>
              <a:gd name="T40" fmla="*/ 38 w 384"/>
              <a:gd name="T41" fmla="*/ 196 h 416"/>
              <a:gd name="T42" fmla="*/ 0 w 384"/>
              <a:gd name="T43" fmla="*/ 208 h 416"/>
              <a:gd name="T44" fmla="*/ 38 w 384"/>
              <a:gd name="T45" fmla="*/ 220 h 416"/>
              <a:gd name="T46" fmla="*/ 50 w 384"/>
              <a:gd name="T47" fmla="*/ 208 h 416"/>
              <a:gd name="T48" fmla="*/ 206 w 384"/>
              <a:gd name="T49" fmla="*/ 54 h 416"/>
              <a:gd name="T50" fmla="*/ 192 w 384"/>
              <a:gd name="T51" fmla="*/ 0 h 416"/>
              <a:gd name="T52" fmla="*/ 178 w 384"/>
              <a:gd name="T53" fmla="*/ 54 h 416"/>
              <a:gd name="T54" fmla="*/ 192 w 384"/>
              <a:gd name="T55" fmla="*/ 68 h 416"/>
              <a:gd name="T56" fmla="*/ 320 w 384"/>
              <a:gd name="T57" fmla="*/ 278 h 416"/>
              <a:gd name="T58" fmla="*/ 322 w 384"/>
              <a:gd name="T59" fmla="*/ 294 h 416"/>
              <a:gd name="T60" fmla="*/ 348 w 384"/>
              <a:gd name="T61" fmla="*/ 298 h 416"/>
              <a:gd name="T62" fmla="*/ 346 w 384"/>
              <a:gd name="T63" fmla="*/ 284 h 416"/>
              <a:gd name="T64" fmla="*/ 362 w 384"/>
              <a:gd name="T65" fmla="*/ 122 h 416"/>
              <a:gd name="T66" fmla="*/ 356 w 384"/>
              <a:gd name="T67" fmla="*/ 104 h 416"/>
              <a:gd name="T68" fmla="*/ 314 w 384"/>
              <a:gd name="T69" fmla="*/ 128 h 416"/>
              <a:gd name="T70" fmla="*/ 326 w 384"/>
              <a:gd name="T71" fmla="*/ 142 h 416"/>
              <a:gd name="T72" fmla="*/ 336 w 384"/>
              <a:gd name="T73" fmla="*/ 204 h 416"/>
              <a:gd name="T74" fmla="*/ 346 w 384"/>
              <a:gd name="T75" fmla="*/ 220 h 416"/>
              <a:gd name="T76" fmla="*/ 384 w 384"/>
              <a:gd name="T77" fmla="*/ 208 h 416"/>
              <a:gd name="T78" fmla="*/ 372 w 384"/>
              <a:gd name="T79" fmla="*/ 196 h 416"/>
              <a:gd name="T80" fmla="*/ 276 w 384"/>
              <a:gd name="T81" fmla="*/ 36 h 416"/>
              <a:gd name="T82" fmla="*/ 262 w 384"/>
              <a:gd name="T83" fmla="*/ 86 h 416"/>
              <a:gd name="T84" fmla="*/ 300 w 384"/>
              <a:gd name="T85" fmla="*/ 50 h 416"/>
              <a:gd name="T86" fmla="*/ 294 w 384"/>
              <a:gd name="T87" fmla="*/ 32 h 416"/>
              <a:gd name="T88" fmla="*/ 262 w 384"/>
              <a:gd name="T89" fmla="*/ 256 h 416"/>
              <a:gd name="T90" fmla="*/ 236 w 384"/>
              <a:gd name="T91" fmla="*/ 322 h 416"/>
              <a:gd name="T92" fmla="*/ 218 w 384"/>
              <a:gd name="T93" fmla="*/ 354 h 416"/>
              <a:gd name="T94" fmla="*/ 150 w 384"/>
              <a:gd name="T95" fmla="*/ 338 h 416"/>
              <a:gd name="T96" fmla="*/ 132 w 384"/>
              <a:gd name="T97" fmla="*/ 270 h 416"/>
              <a:gd name="T98" fmla="*/ 98 w 384"/>
              <a:gd name="T99" fmla="*/ 196 h 416"/>
              <a:gd name="T100" fmla="*/ 134 w 384"/>
              <a:gd name="T101" fmla="*/ 118 h 416"/>
              <a:gd name="T102" fmla="*/ 234 w 384"/>
              <a:gd name="T103" fmla="*/ 108 h 416"/>
              <a:gd name="T104" fmla="*/ 286 w 384"/>
              <a:gd name="T105" fmla="*/ 196 h 416"/>
              <a:gd name="T106" fmla="*/ 192 w 384"/>
              <a:gd name="T107" fmla="*/ 128 h 416"/>
              <a:gd name="T108" fmla="*/ 146 w 384"/>
              <a:gd name="T109" fmla="*/ 144 h 416"/>
              <a:gd name="T110" fmla="*/ 126 w 384"/>
              <a:gd name="T111" fmla="*/ 198 h 416"/>
              <a:gd name="T112" fmla="*/ 142 w 384"/>
              <a:gd name="T113" fmla="*/ 200 h 416"/>
              <a:gd name="T114" fmla="*/ 154 w 384"/>
              <a:gd name="T115" fmla="*/ 164 h 416"/>
              <a:gd name="T116" fmla="*/ 190 w 384"/>
              <a:gd name="T117" fmla="*/ 148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416">
                <a:moveTo>
                  <a:pt x="102" y="82"/>
                </a:moveTo>
                <a:lnTo>
                  <a:pt x="84" y="50"/>
                </a:lnTo>
                <a:lnTo>
                  <a:pt x="84" y="50"/>
                </a:lnTo>
                <a:lnTo>
                  <a:pt x="82" y="44"/>
                </a:lnTo>
                <a:lnTo>
                  <a:pt x="84" y="40"/>
                </a:lnTo>
                <a:lnTo>
                  <a:pt x="86" y="34"/>
                </a:lnTo>
                <a:lnTo>
                  <a:pt x="90" y="32"/>
                </a:lnTo>
                <a:lnTo>
                  <a:pt x="90" y="32"/>
                </a:lnTo>
                <a:lnTo>
                  <a:pt x="96" y="30"/>
                </a:lnTo>
                <a:lnTo>
                  <a:pt x="100" y="30"/>
                </a:lnTo>
                <a:lnTo>
                  <a:pt x="106" y="32"/>
                </a:lnTo>
                <a:lnTo>
                  <a:pt x="108" y="36"/>
                </a:lnTo>
                <a:lnTo>
                  <a:pt x="126" y="68"/>
                </a:lnTo>
                <a:lnTo>
                  <a:pt x="126" y="68"/>
                </a:lnTo>
                <a:lnTo>
                  <a:pt x="128" y="72"/>
                </a:lnTo>
                <a:lnTo>
                  <a:pt x="128" y="78"/>
                </a:lnTo>
                <a:lnTo>
                  <a:pt x="126" y="82"/>
                </a:lnTo>
                <a:lnTo>
                  <a:pt x="122" y="86"/>
                </a:lnTo>
                <a:lnTo>
                  <a:pt x="122" y="86"/>
                </a:lnTo>
                <a:lnTo>
                  <a:pt x="114" y="88"/>
                </a:lnTo>
                <a:lnTo>
                  <a:pt x="114" y="88"/>
                </a:lnTo>
                <a:lnTo>
                  <a:pt x="108" y="86"/>
                </a:lnTo>
                <a:lnTo>
                  <a:pt x="102" y="82"/>
                </a:lnTo>
                <a:lnTo>
                  <a:pt x="102" y="82"/>
                </a:lnTo>
                <a:close/>
                <a:moveTo>
                  <a:pt x="64" y="120"/>
                </a:moveTo>
                <a:lnTo>
                  <a:pt x="38" y="104"/>
                </a:lnTo>
                <a:lnTo>
                  <a:pt x="38" y="104"/>
                </a:lnTo>
                <a:lnTo>
                  <a:pt x="32" y="104"/>
                </a:lnTo>
                <a:lnTo>
                  <a:pt x="28" y="104"/>
                </a:lnTo>
                <a:lnTo>
                  <a:pt x="24" y="106"/>
                </a:lnTo>
                <a:lnTo>
                  <a:pt x="22" y="110"/>
                </a:lnTo>
                <a:lnTo>
                  <a:pt x="22" y="110"/>
                </a:lnTo>
                <a:lnTo>
                  <a:pt x="20" y="114"/>
                </a:lnTo>
                <a:lnTo>
                  <a:pt x="20" y="118"/>
                </a:lnTo>
                <a:lnTo>
                  <a:pt x="22" y="122"/>
                </a:lnTo>
                <a:lnTo>
                  <a:pt x="26" y="126"/>
                </a:lnTo>
                <a:lnTo>
                  <a:pt x="52" y="142"/>
                </a:lnTo>
                <a:lnTo>
                  <a:pt x="52" y="142"/>
                </a:lnTo>
                <a:lnTo>
                  <a:pt x="58" y="142"/>
                </a:lnTo>
                <a:lnTo>
                  <a:pt x="58" y="142"/>
                </a:lnTo>
                <a:lnTo>
                  <a:pt x="64" y="142"/>
                </a:lnTo>
                <a:lnTo>
                  <a:pt x="68" y="136"/>
                </a:lnTo>
                <a:lnTo>
                  <a:pt x="68" y="136"/>
                </a:lnTo>
                <a:lnTo>
                  <a:pt x="70" y="132"/>
                </a:lnTo>
                <a:lnTo>
                  <a:pt x="70" y="128"/>
                </a:lnTo>
                <a:lnTo>
                  <a:pt x="68" y="124"/>
                </a:lnTo>
                <a:lnTo>
                  <a:pt x="64" y="120"/>
                </a:lnTo>
                <a:lnTo>
                  <a:pt x="64" y="120"/>
                </a:lnTo>
                <a:close/>
                <a:moveTo>
                  <a:pt x="220" y="366"/>
                </a:moveTo>
                <a:lnTo>
                  <a:pt x="164" y="366"/>
                </a:lnTo>
                <a:lnTo>
                  <a:pt x="164" y="366"/>
                </a:lnTo>
                <a:lnTo>
                  <a:pt x="160" y="366"/>
                </a:lnTo>
                <a:lnTo>
                  <a:pt x="156" y="368"/>
                </a:lnTo>
                <a:lnTo>
                  <a:pt x="154" y="372"/>
                </a:lnTo>
                <a:lnTo>
                  <a:pt x="154" y="376"/>
                </a:lnTo>
                <a:lnTo>
                  <a:pt x="154" y="376"/>
                </a:lnTo>
                <a:lnTo>
                  <a:pt x="154" y="380"/>
                </a:lnTo>
                <a:lnTo>
                  <a:pt x="156" y="382"/>
                </a:lnTo>
                <a:lnTo>
                  <a:pt x="160" y="384"/>
                </a:lnTo>
                <a:lnTo>
                  <a:pt x="164" y="386"/>
                </a:lnTo>
                <a:lnTo>
                  <a:pt x="220" y="386"/>
                </a:lnTo>
                <a:lnTo>
                  <a:pt x="220" y="386"/>
                </a:lnTo>
                <a:lnTo>
                  <a:pt x="224" y="384"/>
                </a:lnTo>
                <a:lnTo>
                  <a:pt x="228" y="382"/>
                </a:lnTo>
                <a:lnTo>
                  <a:pt x="230" y="380"/>
                </a:lnTo>
                <a:lnTo>
                  <a:pt x="230" y="376"/>
                </a:lnTo>
                <a:lnTo>
                  <a:pt x="230" y="376"/>
                </a:lnTo>
                <a:lnTo>
                  <a:pt x="230" y="372"/>
                </a:lnTo>
                <a:lnTo>
                  <a:pt x="228" y="368"/>
                </a:lnTo>
                <a:lnTo>
                  <a:pt x="224" y="366"/>
                </a:lnTo>
                <a:lnTo>
                  <a:pt x="220" y="366"/>
                </a:lnTo>
                <a:lnTo>
                  <a:pt x="220" y="366"/>
                </a:lnTo>
                <a:close/>
                <a:moveTo>
                  <a:pt x="210" y="396"/>
                </a:moveTo>
                <a:lnTo>
                  <a:pt x="174" y="396"/>
                </a:lnTo>
                <a:lnTo>
                  <a:pt x="174" y="396"/>
                </a:lnTo>
                <a:lnTo>
                  <a:pt x="170" y="396"/>
                </a:lnTo>
                <a:lnTo>
                  <a:pt x="166" y="398"/>
                </a:lnTo>
                <a:lnTo>
                  <a:pt x="164" y="402"/>
                </a:lnTo>
                <a:lnTo>
                  <a:pt x="164" y="406"/>
                </a:lnTo>
                <a:lnTo>
                  <a:pt x="164" y="406"/>
                </a:lnTo>
                <a:lnTo>
                  <a:pt x="164" y="410"/>
                </a:lnTo>
                <a:lnTo>
                  <a:pt x="166" y="414"/>
                </a:lnTo>
                <a:lnTo>
                  <a:pt x="170" y="416"/>
                </a:lnTo>
                <a:lnTo>
                  <a:pt x="174" y="416"/>
                </a:lnTo>
                <a:lnTo>
                  <a:pt x="210" y="416"/>
                </a:lnTo>
                <a:lnTo>
                  <a:pt x="210" y="416"/>
                </a:lnTo>
                <a:lnTo>
                  <a:pt x="214" y="416"/>
                </a:lnTo>
                <a:lnTo>
                  <a:pt x="218" y="414"/>
                </a:lnTo>
                <a:lnTo>
                  <a:pt x="220" y="410"/>
                </a:lnTo>
                <a:lnTo>
                  <a:pt x="220" y="406"/>
                </a:lnTo>
                <a:lnTo>
                  <a:pt x="220" y="406"/>
                </a:lnTo>
                <a:lnTo>
                  <a:pt x="220" y="402"/>
                </a:lnTo>
                <a:lnTo>
                  <a:pt x="218" y="398"/>
                </a:lnTo>
                <a:lnTo>
                  <a:pt x="214" y="396"/>
                </a:lnTo>
                <a:lnTo>
                  <a:pt x="210" y="396"/>
                </a:lnTo>
                <a:lnTo>
                  <a:pt x="210" y="396"/>
                </a:lnTo>
                <a:close/>
                <a:moveTo>
                  <a:pt x="52" y="276"/>
                </a:moveTo>
                <a:lnTo>
                  <a:pt x="38" y="284"/>
                </a:lnTo>
                <a:lnTo>
                  <a:pt x="38" y="284"/>
                </a:lnTo>
                <a:lnTo>
                  <a:pt x="36" y="288"/>
                </a:lnTo>
                <a:lnTo>
                  <a:pt x="34" y="290"/>
                </a:lnTo>
                <a:lnTo>
                  <a:pt x="34" y="294"/>
                </a:lnTo>
                <a:lnTo>
                  <a:pt x="36" y="298"/>
                </a:lnTo>
                <a:lnTo>
                  <a:pt x="36" y="298"/>
                </a:lnTo>
                <a:lnTo>
                  <a:pt x="40" y="302"/>
                </a:lnTo>
                <a:lnTo>
                  <a:pt x="44" y="304"/>
                </a:lnTo>
                <a:lnTo>
                  <a:pt x="44" y="304"/>
                </a:lnTo>
                <a:lnTo>
                  <a:pt x="48" y="302"/>
                </a:lnTo>
                <a:lnTo>
                  <a:pt x="62" y="294"/>
                </a:lnTo>
                <a:lnTo>
                  <a:pt x="62" y="294"/>
                </a:lnTo>
                <a:lnTo>
                  <a:pt x="66" y="292"/>
                </a:lnTo>
                <a:lnTo>
                  <a:pt x="68" y="288"/>
                </a:lnTo>
                <a:lnTo>
                  <a:pt x="68" y="284"/>
                </a:lnTo>
                <a:lnTo>
                  <a:pt x="66" y="280"/>
                </a:lnTo>
                <a:lnTo>
                  <a:pt x="66" y="280"/>
                </a:lnTo>
                <a:lnTo>
                  <a:pt x="64" y="278"/>
                </a:lnTo>
                <a:lnTo>
                  <a:pt x="60" y="276"/>
                </a:lnTo>
                <a:lnTo>
                  <a:pt x="56" y="276"/>
                </a:lnTo>
                <a:lnTo>
                  <a:pt x="52" y="276"/>
                </a:lnTo>
                <a:lnTo>
                  <a:pt x="52" y="276"/>
                </a:lnTo>
                <a:close/>
                <a:moveTo>
                  <a:pt x="50" y="208"/>
                </a:moveTo>
                <a:lnTo>
                  <a:pt x="50" y="208"/>
                </a:lnTo>
                <a:lnTo>
                  <a:pt x="48" y="204"/>
                </a:lnTo>
                <a:lnTo>
                  <a:pt x="46" y="200"/>
                </a:lnTo>
                <a:lnTo>
                  <a:pt x="42" y="198"/>
                </a:lnTo>
                <a:lnTo>
                  <a:pt x="38" y="196"/>
                </a:lnTo>
                <a:lnTo>
                  <a:pt x="12" y="196"/>
                </a:lnTo>
                <a:lnTo>
                  <a:pt x="12" y="196"/>
                </a:lnTo>
                <a:lnTo>
                  <a:pt x="6" y="198"/>
                </a:lnTo>
                <a:lnTo>
                  <a:pt x="2" y="200"/>
                </a:lnTo>
                <a:lnTo>
                  <a:pt x="0" y="204"/>
                </a:lnTo>
                <a:lnTo>
                  <a:pt x="0" y="208"/>
                </a:lnTo>
                <a:lnTo>
                  <a:pt x="0" y="208"/>
                </a:lnTo>
                <a:lnTo>
                  <a:pt x="0" y="212"/>
                </a:lnTo>
                <a:lnTo>
                  <a:pt x="2" y="216"/>
                </a:lnTo>
                <a:lnTo>
                  <a:pt x="6" y="220"/>
                </a:lnTo>
                <a:lnTo>
                  <a:pt x="12" y="220"/>
                </a:lnTo>
                <a:lnTo>
                  <a:pt x="38" y="220"/>
                </a:lnTo>
                <a:lnTo>
                  <a:pt x="38" y="220"/>
                </a:lnTo>
                <a:lnTo>
                  <a:pt x="42" y="220"/>
                </a:lnTo>
                <a:lnTo>
                  <a:pt x="46" y="216"/>
                </a:lnTo>
                <a:lnTo>
                  <a:pt x="48" y="212"/>
                </a:lnTo>
                <a:lnTo>
                  <a:pt x="50" y="208"/>
                </a:lnTo>
                <a:lnTo>
                  <a:pt x="50" y="208"/>
                </a:lnTo>
                <a:close/>
                <a:moveTo>
                  <a:pt x="192" y="68"/>
                </a:moveTo>
                <a:lnTo>
                  <a:pt x="192" y="68"/>
                </a:lnTo>
                <a:lnTo>
                  <a:pt x="198" y="66"/>
                </a:lnTo>
                <a:lnTo>
                  <a:pt x="202" y="64"/>
                </a:lnTo>
                <a:lnTo>
                  <a:pt x="204" y="58"/>
                </a:lnTo>
                <a:lnTo>
                  <a:pt x="206" y="54"/>
                </a:lnTo>
                <a:lnTo>
                  <a:pt x="206" y="14"/>
                </a:lnTo>
                <a:lnTo>
                  <a:pt x="206" y="14"/>
                </a:lnTo>
                <a:lnTo>
                  <a:pt x="204" y="8"/>
                </a:lnTo>
                <a:lnTo>
                  <a:pt x="202" y="4"/>
                </a:lnTo>
                <a:lnTo>
                  <a:pt x="198" y="0"/>
                </a:lnTo>
                <a:lnTo>
                  <a:pt x="192" y="0"/>
                </a:lnTo>
                <a:lnTo>
                  <a:pt x="192" y="0"/>
                </a:lnTo>
                <a:lnTo>
                  <a:pt x="186" y="0"/>
                </a:lnTo>
                <a:lnTo>
                  <a:pt x="182" y="4"/>
                </a:lnTo>
                <a:lnTo>
                  <a:pt x="180" y="8"/>
                </a:lnTo>
                <a:lnTo>
                  <a:pt x="178" y="14"/>
                </a:lnTo>
                <a:lnTo>
                  <a:pt x="178" y="54"/>
                </a:lnTo>
                <a:lnTo>
                  <a:pt x="178" y="54"/>
                </a:lnTo>
                <a:lnTo>
                  <a:pt x="180" y="58"/>
                </a:lnTo>
                <a:lnTo>
                  <a:pt x="182" y="64"/>
                </a:lnTo>
                <a:lnTo>
                  <a:pt x="186" y="66"/>
                </a:lnTo>
                <a:lnTo>
                  <a:pt x="192" y="68"/>
                </a:lnTo>
                <a:lnTo>
                  <a:pt x="192" y="68"/>
                </a:lnTo>
                <a:close/>
                <a:moveTo>
                  <a:pt x="346" y="284"/>
                </a:moveTo>
                <a:lnTo>
                  <a:pt x="332" y="276"/>
                </a:lnTo>
                <a:lnTo>
                  <a:pt x="332" y="276"/>
                </a:lnTo>
                <a:lnTo>
                  <a:pt x="328" y="276"/>
                </a:lnTo>
                <a:lnTo>
                  <a:pt x="324" y="276"/>
                </a:lnTo>
                <a:lnTo>
                  <a:pt x="320" y="278"/>
                </a:lnTo>
                <a:lnTo>
                  <a:pt x="318" y="280"/>
                </a:lnTo>
                <a:lnTo>
                  <a:pt x="318" y="280"/>
                </a:lnTo>
                <a:lnTo>
                  <a:pt x="316" y="284"/>
                </a:lnTo>
                <a:lnTo>
                  <a:pt x="316" y="288"/>
                </a:lnTo>
                <a:lnTo>
                  <a:pt x="318" y="292"/>
                </a:lnTo>
                <a:lnTo>
                  <a:pt x="322" y="294"/>
                </a:lnTo>
                <a:lnTo>
                  <a:pt x="336" y="302"/>
                </a:lnTo>
                <a:lnTo>
                  <a:pt x="336" y="302"/>
                </a:lnTo>
                <a:lnTo>
                  <a:pt x="340" y="304"/>
                </a:lnTo>
                <a:lnTo>
                  <a:pt x="340" y="304"/>
                </a:lnTo>
                <a:lnTo>
                  <a:pt x="344" y="302"/>
                </a:lnTo>
                <a:lnTo>
                  <a:pt x="348" y="298"/>
                </a:lnTo>
                <a:lnTo>
                  <a:pt x="348" y="298"/>
                </a:lnTo>
                <a:lnTo>
                  <a:pt x="350" y="294"/>
                </a:lnTo>
                <a:lnTo>
                  <a:pt x="350" y="290"/>
                </a:lnTo>
                <a:lnTo>
                  <a:pt x="348" y="288"/>
                </a:lnTo>
                <a:lnTo>
                  <a:pt x="346" y="284"/>
                </a:lnTo>
                <a:lnTo>
                  <a:pt x="346" y="284"/>
                </a:lnTo>
                <a:close/>
                <a:moveTo>
                  <a:pt x="326" y="142"/>
                </a:moveTo>
                <a:lnTo>
                  <a:pt x="326" y="142"/>
                </a:lnTo>
                <a:lnTo>
                  <a:pt x="332" y="142"/>
                </a:lnTo>
                <a:lnTo>
                  <a:pt x="358" y="126"/>
                </a:lnTo>
                <a:lnTo>
                  <a:pt x="358" y="126"/>
                </a:lnTo>
                <a:lnTo>
                  <a:pt x="362" y="122"/>
                </a:lnTo>
                <a:lnTo>
                  <a:pt x="364" y="118"/>
                </a:lnTo>
                <a:lnTo>
                  <a:pt x="364" y="114"/>
                </a:lnTo>
                <a:lnTo>
                  <a:pt x="362" y="110"/>
                </a:lnTo>
                <a:lnTo>
                  <a:pt x="362" y="110"/>
                </a:lnTo>
                <a:lnTo>
                  <a:pt x="360" y="106"/>
                </a:lnTo>
                <a:lnTo>
                  <a:pt x="356" y="104"/>
                </a:lnTo>
                <a:lnTo>
                  <a:pt x="352" y="104"/>
                </a:lnTo>
                <a:lnTo>
                  <a:pt x="346" y="104"/>
                </a:lnTo>
                <a:lnTo>
                  <a:pt x="320" y="120"/>
                </a:lnTo>
                <a:lnTo>
                  <a:pt x="320" y="120"/>
                </a:lnTo>
                <a:lnTo>
                  <a:pt x="316" y="124"/>
                </a:lnTo>
                <a:lnTo>
                  <a:pt x="314" y="128"/>
                </a:lnTo>
                <a:lnTo>
                  <a:pt x="314" y="132"/>
                </a:lnTo>
                <a:lnTo>
                  <a:pt x="316" y="136"/>
                </a:lnTo>
                <a:lnTo>
                  <a:pt x="316" y="136"/>
                </a:lnTo>
                <a:lnTo>
                  <a:pt x="320" y="142"/>
                </a:lnTo>
                <a:lnTo>
                  <a:pt x="326" y="142"/>
                </a:lnTo>
                <a:lnTo>
                  <a:pt x="326" y="142"/>
                </a:lnTo>
                <a:close/>
                <a:moveTo>
                  <a:pt x="372" y="196"/>
                </a:moveTo>
                <a:lnTo>
                  <a:pt x="346" y="196"/>
                </a:lnTo>
                <a:lnTo>
                  <a:pt x="346" y="196"/>
                </a:lnTo>
                <a:lnTo>
                  <a:pt x="342" y="198"/>
                </a:lnTo>
                <a:lnTo>
                  <a:pt x="338" y="200"/>
                </a:lnTo>
                <a:lnTo>
                  <a:pt x="336" y="204"/>
                </a:lnTo>
                <a:lnTo>
                  <a:pt x="334" y="208"/>
                </a:lnTo>
                <a:lnTo>
                  <a:pt x="334" y="208"/>
                </a:lnTo>
                <a:lnTo>
                  <a:pt x="336" y="212"/>
                </a:lnTo>
                <a:lnTo>
                  <a:pt x="338" y="216"/>
                </a:lnTo>
                <a:lnTo>
                  <a:pt x="342" y="220"/>
                </a:lnTo>
                <a:lnTo>
                  <a:pt x="346" y="220"/>
                </a:lnTo>
                <a:lnTo>
                  <a:pt x="372" y="220"/>
                </a:lnTo>
                <a:lnTo>
                  <a:pt x="372" y="220"/>
                </a:lnTo>
                <a:lnTo>
                  <a:pt x="378" y="220"/>
                </a:lnTo>
                <a:lnTo>
                  <a:pt x="382" y="216"/>
                </a:lnTo>
                <a:lnTo>
                  <a:pt x="384" y="212"/>
                </a:lnTo>
                <a:lnTo>
                  <a:pt x="384" y="208"/>
                </a:lnTo>
                <a:lnTo>
                  <a:pt x="384" y="208"/>
                </a:lnTo>
                <a:lnTo>
                  <a:pt x="384" y="204"/>
                </a:lnTo>
                <a:lnTo>
                  <a:pt x="382" y="200"/>
                </a:lnTo>
                <a:lnTo>
                  <a:pt x="378" y="198"/>
                </a:lnTo>
                <a:lnTo>
                  <a:pt x="372" y="196"/>
                </a:lnTo>
                <a:lnTo>
                  <a:pt x="372" y="196"/>
                </a:lnTo>
                <a:close/>
                <a:moveTo>
                  <a:pt x="294" y="32"/>
                </a:moveTo>
                <a:lnTo>
                  <a:pt x="294" y="32"/>
                </a:lnTo>
                <a:lnTo>
                  <a:pt x="288" y="30"/>
                </a:lnTo>
                <a:lnTo>
                  <a:pt x="284" y="30"/>
                </a:lnTo>
                <a:lnTo>
                  <a:pt x="278" y="32"/>
                </a:lnTo>
                <a:lnTo>
                  <a:pt x="276" y="36"/>
                </a:lnTo>
                <a:lnTo>
                  <a:pt x="258" y="68"/>
                </a:lnTo>
                <a:lnTo>
                  <a:pt x="258" y="68"/>
                </a:lnTo>
                <a:lnTo>
                  <a:pt x="256" y="72"/>
                </a:lnTo>
                <a:lnTo>
                  <a:pt x="256" y="78"/>
                </a:lnTo>
                <a:lnTo>
                  <a:pt x="258" y="82"/>
                </a:lnTo>
                <a:lnTo>
                  <a:pt x="262" y="86"/>
                </a:lnTo>
                <a:lnTo>
                  <a:pt x="262" y="86"/>
                </a:lnTo>
                <a:lnTo>
                  <a:pt x="270" y="88"/>
                </a:lnTo>
                <a:lnTo>
                  <a:pt x="270" y="88"/>
                </a:lnTo>
                <a:lnTo>
                  <a:pt x="276" y="86"/>
                </a:lnTo>
                <a:lnTo>
                  <a:pt x="282" y="82"/>
                </a:lnTo>
                <a:lnTo>
                  <a:pt x="300" y="50"/>
                </a:lnTo>
                <a:lnTo>
                  <a:pt x="300" y="50"/>
                </a:lnTo>
                <a:lnTo>
                  <a:pt x="302" y="44"/>
                </a:lnTo>
                <a:lnTo>
                  <a:pt x="300" y="40"/>
                </a:lnTo>
                <a:lnTo>
                  <a:pt x="298" y="34"/>
                </a:lnTo>
                <a:lnTo>
                  <a:pt x="294" y="32"/>
                </a:lnTo>
                <a:lnTo>
                  <a:pt x="294" y="32"/>
                </a:lnTo>
                <a:close/>
                <a:moveTo>
                  <a:pt x="286" y="196"/>
                </a:moveTo>
                <a:lnTo>
                  <a:pt x="286" y="196"/>
                </a:lnTo>
                <a:lnTo>
                  <a:pt x="284" y="216"/>
                </a:lnTo>
                <a:lnTo>
                  <a:pt x="278" y="232"/>
                </a:lnTo>
                <a:lnTo>
                  <a:pt x="272" y="244"/>
                </a:lnTo>
                <a:lnTo>
                  <a:pt x="262" y="256"/>
                </a:lnTo>
                <a:lnTo>
                  <a:pt x="262" y="256"/>
                </a:lnTo>
                <a:lnTo>
                  <a:pt x="252" y="270"/>
                </a:lnTo>
                <a:lnTo>
                  <a:pt x="244" y="288"/>
                </a:lnTo>
                <a:lnTo>
                  <a:pt x="240" y="298"/>
                </a:lnTo>
                <a:lnTo>
                  <a:pt x="238" y="310"/>
                </a:lnTo>
                <a:lnTo>
                  <a:pt x="236" y="322"/>
                </a:lnTo>
                <a:lnTo>
                  <a:pt x="234" y="338"/>
                </a:lnTo>
                <a:lnTo>
                  <a:pt x="234" y="338"/>
                </a:lnTo>
                <a:lnTo>
                  <a:pt x="232" y="344"/>
                </a:lnTo>
                <a:lnTo>
                  <a:pt x="230" y="350"/>
                </a:lnTo>
                <a:lnTo>
                  <a:pt x="224" y="354"/>
                </a:lnTo>
                <a:lnTo>
                  <a:pt x="218" y="354"/>
                </a:lnTo>
                <a:lnTo>
                  <a:pt x="166" y="354"/>
                </a:lnTo>
                <a:lnTo>
                  <a:pt x="166" y="354"/>
                </a:lnTo>
                <a:lnTo>
                  <a:pt x="160" y="354"/>
                </a:lnTo>
                <a:lnTo>
                  <a:pt x="154" y="350"/>
                </a:lnTo>
                <a:lnTo>
                  <a:pt x="152" y="344"/>
                </a:lnTo>
                <a:lnTo>
                  <a:pt x="150" y="338"/>
                </a:lnTo>
                <a:lnTo>
                  <a:pt x="150" y="338"/>
                </a:lnTo>
                <a:lnTo>
                  <a:pt x="148" y="322"/>
                </a:lnTo>
                <a:lnTo>
                  <a:pt x="146" y="310"/>
                </a:lnTo>
                <a:lnTo>
                  <a:pt x="144" y="298"/>
                </a:lnTo>
                <a:lnTo>
                  <a:pt x="140" y="288"/>
                </a:lnTo>
                <a:lnTo>
                  <a:pt x="132" y="270"/>
                </a:lnTo>
                <a:lnTo>
                  <a:pt x="122" y="256"/>
                </a:lnTo>
                <a:lnTo>
                  <a:pt x="122" y="256"/>
                </a:lnTo>
                <a:lnTo>
                  <a:pt x="112" y="244"/>
                </a:lnTo>
                <a:lnTo>
                  <a:pt x="106" y="232"/>
                </a:lnTo>
                <a:lnTo>
                  <a:pt x="100" y="216"/>
                </a:lnTo>
                <a:lnTo>
                  <a:pt x="98" y="196"/>
                </a:lnTo>
                <a:lnTo>
                  <a:pt x="98" y="196"/>
                </a:lnTo>
                <a:lnTo>
                  <a:pt x="100" y="178"/>
                </a:lnTo>
                <a:lnTo>
                  <a:pt x="104" y="160"/>
                </a:lnTo>
                <a:lnTo>
                  <a:pt x="110" y="144"/>
                </a:lnTo>
                <a:lnTo>
                  <a:pt x="120" y="130"/>
                </a:lnTo>
                <a:lnTo>
                  <a:pt x="134" y="118"/>
                </a:lnTo>
                <a:lnTo>
                  <a:pt x="150" y="108"/>
                </a:lnTo>
                <a:lnTo>
                  <a:pt x="170" y="102"/>
                </a:lnTo>
                <a:lnTo>
                  <a:pt x="192" y="98"/>
                </a:lnTo>
                <a:lnTo>
                  <a:pt x="192" y="98"/>
                </a:lnTo>
                <a:lnTo>
                  <a:pt x="214" y="102"/>
                </a:lnTo>
                <a:lnTo>
                  <a:pt x="234" y="108"/>
                </a:lnTo>
                <a:lnTo>
                  <a:pt x="250" y="118"/>
                </a:lnTo>
                <a:lnTo>
                  <a:pt x="264" y="130"/>
                </a:lnTo>
                <a:lnTo>
                  <a:pt x="274" y="144"/>
                </a:lnTo>
                <a:lnTo>
                  <a:pt x="280" y="160"/>
                </a:lnTo>
                <a:lnTo>
                  <a:pt x="284" y="178"/>
                </a:lnTo>
                <a:lnTo>
                  <a:pt x="286" y="196"/>
                </a:lnTo>
                <a:lnTo>
                  <a:pt x="286" y="196"/>
                </a:lnTo>
                <a:close/>
                <a:moveTo>
                  <a:pt x="200" y="138"/>
                </a:moveTo>
                <a:lnTo>
                  <a:pt x="200" y="138"/>
                </a:lnTo>
                <a:lnTo>
                  <a:pt x="198" y="134"/>
                </a:lnTo>
                <a:lnTo>
                  <a:pt x="196" y="130"/>
                </a:lnTo>
                <a:lnTo>
                  <a:pt x="192" y="128"/>
                </a:lnTo>
                <a:lnTo>
                  <a:pt x="190" y="128"/>
                </a:lnTo>
                <a:lnTo>
                  <a:pt x="190" y="128"/>
                </a:lnTo>
                <a:lnTo>
                  <a:pt x="178" y="128"/>
                </a:lnTo>
                <a:lnTo>
                  <a:pt x="166" y="132"/>
                </a:lnTo>
                <a:lnTo>
                  <a:pt x="156" y="136"/>
                </a:lnTo>
                <a:lnTo>
                  <a:pt x="146" y="144"/>
                </a:lnTo>
                <a:lnTo>
                  <a:pt x="136" y="154"/>
                </a:lnTo>
                <a:lnTo>
                  <a:pt x="130" y="164"/>
                </a:lnTo>
                <a:lnTo>
                  <a:pt x="126" y="178"/>
                </a:lnTo>
                <a:lnTo>
                  <a:pt x="124" y="194"/>
                </a:lnTo>
                <a:lnTo>
                  <a:pt x="124" y="194"/>
                </a:lnTo>
                <a:lnTo>
                  <a:pt x="126" y="198"/>
                </a:lnTo>
                <a:lnTo>
                  <a:pt x="128" y="200"/>
                </a:lnTo>
                <a:lnTo>
                  <a:pt x="130" y="204"/>
                </a:lnTo>
                <a:lnTo>
                  <a:pt x="134" y="204"/>
                </a:lnTo>
                <a:lnTo>
                  <a:pt x="134" y="204"/>
                </a:lnTo>
                <a:lnTo>
                  <a:pt x="138" y="204"/>
                </a:lnTo>
                <a:lnTo>
                  <a:pt x="142" y="200"/>
                </a:lnTo>
                <a:lnTo>
                  <a:pt x="144" y="198"/>
                </a:lnTo>
                <a:lnTo>
                  <a:pt x="144" y="194"/>
                </a:lnTo>
                <a:lnTo>
                  <a:pt x="144" y="194"/>
                </a:lnTo>
                <a:lnTo>
                  <a:pt x="146" y="182"/>
                </a:lnTo>
                <a:lnTo>
                  <a:pt x="148" y="172"/>
                </a:lnTo>
                <a:lnTo>
                  <a:pt x="154" y="164"/>
                </a:lnTo>
                <a:lnTo>
                  <a:pt x="160" y="158"/>
                </a:lnTo>
                <a:lnTo>
                  <a:pt x="166" y="154"/>
                </a:lnTo>
                <a:lnTo>
                  <a:pt x="174" y="150"/>
                </a:lnTo>
                <a:lnTo>
                  <a:pt x="182" y="148"/>
                </a:lnTo>
                <a:lnTo>
                  <a:pt x="190" y="148"/>
                </a:lnTo>
                <a:lnTo>
                  <a:pt x="190" y="148"/>
                </a:lnTo>
                <a:lnTo>
                  <a:pt x="192" y="148"/>
                </a:lnTo>
                <a:lnTo>
                  <a:pt x="196" y="144"/>
                </a:lnTo>
                <a:lnTo>
                  <a:pt x="198" y="142"/>
                </a:lnTo>
                <a:lnTo>
                  <a:pt x="200" y="138"/>
                </a:lnTo>
                <a:lnTo>
                  <a:pt x="200" y="138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Oval 161">
            <a:extLst>
              <a:ext uri="{FF2B5EF4-FFF2-40B4-BE49-F238E27FC236}">
                <a16:creationId xmlns:a16="http://schemas.microsoft.com/office/drawing/2014/main" id="{76A06002-2A2B-E62C-3428-DB91148BBD28}"/>
              </a:ext>
            </a:extLst>
          </p:cNvPr>
          <p:cNvSpPr/>
          <p:nvPr/>
        </p:nvSpPr>
        <p:spPr bwMode="ltGray">
          <a:xfrm>
            <a:off x="3447508" y="6101351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7" name="Freeform 4849">
            <a:extLst>
              <a:ext uri="{FF2B5EF4-FFF2-40B4-BE49-F238E27FC236}">
                <a16:creationId xmlns:a16="http://schemas.microsoft.com/office/drawing/2014/main" id="{F78B509C-B19F-F7F7-DB3A-E8AD88263257}"/>
              </a:ext>
            </a:extLst>
          </p:cNvPr>
          <p:cNvSpPr>
            <a:spLocks noEditPoints="1"/>
          </p:cNvSpPr>
          <p:nvPr/>
        </p:nvSpPr>
        <p:spPr bwMode="auto">
          <a:xfrm>
            <a:off x="3555719" y="6255479"/>
            <a:ext cx="394802" cy="319253"/>
          </a:xfrm>
          <a:custGeom>
            <a:avLst/>
            <a:gdLst>
              <a:gd name="T0" fmla="*/ 0 w 324"/>
              <a:gd name="T1" fmla="*/ 136 h 262"/>
              <a:gd name="T2" fmla="*/ 0 w 324"/>
              <a:gd name="T3" fmla="*/ 132 h 262"/>
              <a:gd name="T4" fmla="*/ 6 w 324"/>
              <a:gd name="T5" fmla="*/ 126 h 262"/>
              <a:gd name="T6" fmla="*/ 46 w 324"/>
              <a:gd name="T7" fmla="*/ 126 h 262"/>
              <a:gd name="T8" fmla="*/ 50 w 324"/>
              <a:gd name="T9" fmla="*/ 126 h 262"/>
              <a:gd name="T10" fmla="*/ 56 w 324"/>
              <a:gd name="T11" fmla="*/ 132 h 262"/>
              <a:gd name="T12" fmla="*/ 56 w 324"/>
              <a:gd name="T13" fmla="*/ 212 h 262"/>
              <a:gd name="T14" fmla="*/ 56 w 324"/>
              <a:gd name="T15" fmla="*/ 216 h 262"/>
              <a:gd name="T16" fmla="*/ 50 w 324"/>
              <a:gd name="T17" fmla="*/ 220 h 262"/>
              <a:gd name="T18" fmla="*/ 10 w 324"/>
              <a:gd name="T19" fmla="*/ 222 h 262"/>
              <a:gd name="T20" fmla="*/ 6 w 324"/>
              <a:gd name="T21" fmla="*/ 220 h 262"/>
              <a:gd name="T22" fmla="*/ 0 w 324"/>
              <a:gd name="T23" fmla="*/ 216 h 262"/>
              <a:gd name="T24" fmla="*/ 0 w 324"/>
              <a:gd name="T25" fmla="*/ 212 h 262"/>
              <a:gd name="T26" fmla="*/ 136 w 324"/>
              <a:gd name="T27" fmla="*/ 222 h 262"/>
              <a:gd name="T28" fmla="*/ 140 w 324"/>
              <a:gd name="T29" fmla="*/ 220 h 262"/>
              <a:gd name="T30" fmla="*/ 144 w 324"/>
              <a:gd name="T31" fmla="*/ 216 h 262"/>
              <a:gd name="T32" fmla="*/ 146 w 324"/>
              <a:gd name="T33" fmla="*/ 58 h 262"/>
              <a:gd name="T34" fmla="*/ 144 w 324"/>
              <a:gd name="T35" fmla="*/ 54 h 262"/>
              <a:gd name="T36" fmla="*/ 140 w 324"/>
              <a:gd name="T37" fmla="*/ 50 h 262"/>
              <a:gd name="T38" fmla="*/ 100 w 324"/>
              <a:gd name="T39" fmla="*/ 48 h 262"/>
              <a:gd name="T40" fmla="*/ 96 w 324"/>
              <a:gd name="T41" fmla="*/ 50 h 262"/>
              <a:gd name="T42" fmla="*/ 90 w 324"/>
              <a:gd name="T43" fmla="*/ 54 h 262"/>
              <a:gd name="T44" fmla="*/ 90 w 324"/>
              <a:gd name="T45" fmla="*/ 212 h 262"/>
              <a:gd name="T46" fmla="*/ 90 w 324"/>
              <a:gd name="T47" fmla="*/ 216 h 262"/>
              <a:gd name="T48" fmla="*/ 96 w 324"/>
              <a:gd name="T49" fmla="*/ 220 h 262"/>
              <a:gd name="T50" fmla="*/ 100 w 324"/>
              <a:gd name="T51" fmla="*/ 222 h 262"/>
              <a:gd name="T52" fmla="*/ 224 w 324"/>
              <a:gd name="T53" fmla="*/ 222 h 262"/>
              <a:gd name="T54" fmla="*/ 228 w 324"/>
              <a:gd name="T55" fmla="*/ 220 h 262"/>
              <a:gd name="T56" fmla="*/ 234 w 324"/>
              <a:gd name="T57" fmla="*/ 216 h 262"/>
              <a:gd name="T58" fmla="*/ 234 w 324"/>
              <a:gd name="T59" fmla="*/ 86 h 262"/>
              <a:gd name="T60" fmla="*/ 234 w 324"/>
              <a:gd name="T61" fmla="*/ 82 h 262"/>
              <a:gd name="T62" fmla="*/ 228 w 324"/>
              <a:gd name="T63" fmla="*/ 76 h 262"/>
              <a:gd name="T64" fmla="*/ 188 w 324"/>
              <a:gd name="T65" fmla="*/ 76 h 262"/>
              <a:gd name="T66" fmla="*/ 184 w 324"/>
              <a:gd name="T67" fmla="*/ 76 h 262"/>
              <a:gd name="T68" fmla="*/ 180 w 324"/>
              <a:gd name="T69" fmla="*/ 82 h 262"/>
              <a:gd name="T70" fmla="*/ 178 w 324"/>
              <a:gd name="T71" fmla="*/ 212 h 262"/>
              <a:gd name="T72" fmla="*/ 180 w 324"/>
              <a:gd name="T73" fmla="*/ 216 h 262"/>
              <a:gd name="T74" fmla="*/ 184 w 324"/>
              <a:gd name="T75" fmla="*/ 220 h 262"/>
              <a:gd name="T76" fmla="*/ 188 w 324"/>
              <a:gd name="T77" fmla="*/ 222 h 262"/>
              <a:gd name="T78" fmla="*/ 278 w 324"/>
              <a:gd name="T79" fmla="*/ 0 h 262"/>
              <a:gd name="T80" fmla="*/ 274 w 324"/>
              <a:gd name="T81" fmla="*/ 0 h 262"/>
              <a:gd name="T82" fmla="*/ 268 w 324"/>
              <a:gd name="T83" fmla="*/ 6 h 262"/>
              <a:gd name="T84" fmla="*/ 268 w 324"/>
              <a:gd name="T85" fmla="*/ 212 h 262"/>
              <a:gd name="T86" fmla="*/ 268 w 324"/>
              <a:gd name="T87" fmla="*/ 216 h 262"/>
              <a:gd name="T88" fmla="*/ 274 w 324"/>
              <a:gd name="T89" fmla="*/ 220 h 262"/>
              <a:gd name="T90" fmla="*/ 314 w 324"/>
              <a:gd name="T91" fmla="*/ 222 h 262"/>
              <a:gd name="T92" fmla="*/ 318 w 324"/>
              <a:gd name="T93" fmla="*/ 220 h 262"/>
              <a:gd name="T94" fmla="*/ 324 w 324"/>
              <a:gd name="T95" fmla="*/ 216 h 262"/>
              <a:gd name="T96" fmla="*/ 324 w 324"/>
              <a:gd name="T97" fmla="*/ 10 h 262"/>
              <a:gd name="T98" fmla="*/ 324 w 324"/>
              <a:gd name="T99" fmla="*/ 6 h 262"/>
              <a:gd name="T100" fmla="*/ 318 w 324"/>
              <a:gd name="T101" fmla="*/ 0 h 262"/>
              <a:gd name="T102" fmla="*/ 314 w 324"/>
              <a:gd name="T103" fmla="*/ 0 h 262"/>
              <a:gd name="T104" fmla="*/ 0 w 324"/>
              <a:gd name="T105" fmla="*/ 242 h 262"/>
              <a:gd name="T106" fmla="*/ 324 w 324"/>
              <a:gd name="T107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4" h="262">
                <a:moveTo>
                  <a:pt x="0" y="212"/>
                </a:moveTo>
                <a:lnTo>
                  <a:pt x="0" y="136"/>
                </a:lnTo>
                <a:lnTo>
                  <a:pt x="0" y="136"/>
                </a:lnTo>
                <a:lnTo>
                  <a:pt x="0" y="132"/>
                </a:lnTo>
                <a:lnTo>
                  <a:pt x="2" y="128"/>
                </a:lnTo>
                <a:lnTo>
                  <a:pt x="6" y="126"/>
                </a:lnTo>
                <a:lnTo>
                  <a:pt x="10" y="126"/>
                </a:lnTo>
                <a:lnTo>
                  <a:pt x="46" y="126"/>
                </a:lnTo>
                <a:lnTo>
                  <a:pt x="46" y="126"/>
                </a:lnTo>
                <a:lnTo>
                  <a:pt x="50" y="126"/>
                </a:lnTo>
                <a:lnTo>
                  <a:pt x="54" y="128"/>
                </a:lnTo>
                <a:lnTo>
                  <a:pt x="56" y="132"/>
                </a:lnTo>
                <a:lnTo>
                  <a:pt x="56" y="136"/>
                </a:lnTo>
                <a:lnTo>
                  <a:pt x="56" y="212"/>
                </a:lnTo>
                <a:lnTo>
                  <a:pt x="56" y="212"/>
                </a:lnTo>
                <a:lnTo>
                  <a:pt x="56" y="216"/>
                </a:lnTo>
                <a:lnTo>
                  <a:pt x="54" y="218"/>
                </a:lnTo>
                <a:lnTo>
                  <a:pt x="50" y="220"/>
                </a:lnTo>
                <a:lnTo>
                  <a:pt x="46" y="222"/>
                </a:lnTo>
                <a:lnTo>
                  <a:pt x="10" y="222"/>
                </a:lnTo>
                <a:lnTo>
                  <a:pt x="10" y="222"/>
                </a:lnTo>
                <a:lnTo>
                  <a:pt x="6" y="220"/>
                </a:lnTo>
                <a:lnTo>
                  <a:pt x="2" y="218"/>
                </a:lnTo>
                <a:lnTo>
                  <a:pt x="0" y="216"/>
                </a:lnTo>
                <a:lnTo>
                  <a:pt x="0" y="212"/>
                </a:lnTo>
                <a:lnTo>
                  <a:pt x="0" y="212"/>
                </a:lnTo>
                <a:close/>
                <a:moveTo>
                  <a:pt x="100" y="222"/>
                </a:moveTo>
                <a:lnTo>
                  <a:pt x="136" y="222"/>
                </a:lnTo>
                <a:lnTo>
                  <a:pt x="136" y="222"/>
                </a:lnTo>
                <a:lnTo>
                  <a:pt x="140" y="220"/>
                </a:lnTo>
                <a:lnTo>
                  <a:pt x="142" y="218"/>
                </a:lnTo>
                <a:lnTo>
                  <a:pt x="144" y="216"/>
                </a:lnTo>
                <a:lnTo>
                  <a:pt x="146" y="212"/>
                </a:lnTo>
                <a:lnTo>
                  <a:pt x="146" y="58"/>
                </a:lnTo>
                <a:lnTo>
                  <a:pt x="146" y="58"/>
                </a:lnTo>
                <a:lnTo>
                  <a:pt x="144" y="54"/>
                </a:lnTo>
                <a:lnTo>
                  <a:pt x="142" y="52"/>
                </a:lnTo>
                <a:lnTo>
                  <a:pt x="140" y="50"/>
                </a:lnTo>
                <a:lnTo>
                  <a:pt x="136" y="48"/>
                </a:lnTo>
                <a:lnTo>
                  <a:pt x="100" y="48"/>
                </a:lnTo>
                <a:lnTo>
                  <a:pt x="100" y="48"/>
                </a:lnTo>
                <a:lnTo>
                  <a:pt x="96" y="50"/>
                </a:lnTo>
                <a:lnTo>
                  <a:pt x="92" y="52"/>
                </a:lnTo>
                <a:lnTo>
                  <a:pt x="90" y="54"/>
                </a:lnTo>
                <a:lnTo>
                  <a:pt x="90" y="58"/>
                </a:lnTo>
                <a:lnTo>
                  <a:pt x="90" y="212"/>
                </a:lnTo>
                <a:lnTo>
                  <a:pt x="90" y="212"/>
                </a:lnTo>
                <a:lnTo>
                  <a:pt x="90" y="216"/>
                </a:lnTo>
                <a:lnTo>
                  <a:pt x="92" y="218"/>
                </a:lnTo>
                <a:lnTo>
                  <a:pt x="96" y="220"/>
                </a:lnTo>
                <a:lnTo>
                  <a:pt x="100" y="222"/>
                </a:lnTo>
                <a:lnTo>
                  <a:pt x="100" y="222"/>
                </a:lnTo>
                <a:close/>
                <a:moveTo>
                  <a:pt x="188" y="222"/>
                </a:moveTo>
                <a:lnTo>
                  <a:pt x="224" y="222"/>
                </a:lnTo>
                <a:lnTo>
                  <a:pt x="224" y="222"/>
                </a:lnTo>
                <a:lnTo>
                  <a:pt x="228" y="220"/>
                </a:lnTo>
                <a:lnTo>
                  <a:pt x="232" y="218"/>
                </a:lnTo>
                <a:lnTo>
                  <a:pt x="234" y="216"/>
                </a:lnTo>
                <a:lnTo>
                  <a:pt x="234" y="212"/>
                </a:lnTo>
                <a:lnTo>
                  <a:pt x="234" y="86"/>
                </a:lnTo>
                <a:lnTo>
                  <a:pt x="234" y="86"/>
                </a:lnTo>
                <a:lnTo>
                  <a:pt x="234" y="82"/>
                </a:lnTo>
                <a:lnTo>
                  <a:pt x="232" y="78"/>
                </a:lnTo>
                <a:lnTo>
                  <a:pt x="228" y="76"/>
                </a:lnTo>
                <a:lnTo>
                  <a:pt x="224" y="76"/>
                </a:lnTo>
                <a:lnTo>
                  <a:pt x="188" y="76"/>
                </a:lnTo>
                <a:lnTo>
                  <a:pt x="188" y="76"/>
                </a:lnTo>
                <a:lnTo>
                  <a:pt x="184" y="76"/>
                </a:lnTo>
                <a:lnTo>
                  <a:pt x="182" y="78"/>
                </a:lnTo>
                <a:lnTo>
                  <a:pt x="180" y="82"/>
                </a:lnTo>
                <a:lnTo>
                  <a:pt x="178" y="86"/>
                </a:lnTo>
                <a:lnTo>
                  <a:pt x="178" y="212"/>
                </a:lnTo>
                <a:lnTo>
                  <a:pt x="178" y="212"/>
                </a:lnTo>
                <a:lnTo>
                  <a:pt x="180" y="216"/>
                </a:lnTo>
                <a:lnTo>
                  <a:pt x="182" y="218"/>
                </a:lnTo>
                <a:lnTo>
                  <a:pt x="184" y="220"/>
                </a:lnTo>
                <a:lnTo>
                  <a:pt x="188" y="222"/>
                </a:lnTo>
                <a:lnTo>
                  <a:pt x="188" y="222"/>
                </a:lnTo>
                <a:close/>
                <a:moveTo>
                  <a:pt x="314" y="0"/>
                </a:moveTo>
                <a:lnTo>
                  <a:pt x="278" y="0"/>
                </a:lnTo>
                <a:lnTo>
                  <a:pt x="278" y="0"/>
                </a:lnTo>
                <a:lnTo>
                  <a:pt x="274" y="0"/>
                </a:lnTo>
                <a:lnTo>
                  <a:pt x="270" y="2"/>
                </a:lnTo>
                <a:lnTo>
                  <a:pt x="268" y="6"/>
                </a:lnTo>
                <a:lnTo>
                  <a:pt x="268" y="10"/>
                </a:lnTo>
                <a:lnTo>
                  <a:pt x="268" y="212"/>
                </a:lnTo>
                <a:lnTo>
                  <a:pt x="268" y="212"/>
                </a:lnTo>
                <a:lnTo>
                  <a:pt x="268" y="216"/>
                </a:lnTo>
                <a:lnTo>
                  <a:pt x="270" y="218"/>
                </a:lnTo>
                <a:lnTo>
                  <a:pt x="274" y="220"/>
                </a:lnTo>
                <a:lnTo>
                  <a:pt x="278" y="222"/>
                </a:lnTo>
                <a:lnTo>
                  <a:pt x="314" y="222"/>
                </a:lnTo>
                <a:lnTo>
                  <a:pt x="314" y="222"/>
                </a:lnTo>
                <a:lnTo>
                  <a:pt x="318" y="220"/>
                </a:lnTo>
                <a:lnTo>
                  <a:pt x="322" y="218"/>
                </a:lnTo>
                <a:lnTo>
                  <a:pt x="324" y="216"/>
                </a:lnTo>
                <a:lnTo>
                  <a:pt x="324" y="212"/>
                </a:lnTo>
                <a:lnTo>
                  <a:pt x="324" y="10"/>
                </a:lnTo>
                <a:lnTo>
                  <a:pt x="324" y="10"/>
                </a:lnTo>
                <a:lnTo>
                  <a:pt x="324" y="6"/>
                </a:lnTo>
                <a:lnTo>
                  <a:pt x="322" y="2"/>
                </a:lnTo>
                <a:lnTo>
                  <a:pt x="318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24" y="242"/>
                </a:moveTo>
                <a:lnTo>
                  <a:pt x="0" y="242"/>
                </a:lnTo>
                <a:lnTo>
                  <a:pt x="0" y="262"/>
                </a:lnTo>
                <a:lnTo>
                  <a:pt x="324" y="262"/>
                </a:lnTo>
                <a:lnTo>
                  <a:pt x="324" y="242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957C045-91CB-AD63-95F5-278DA32B95D3}"/>
              </a:ext>
            </a:extLst>
          </p:cNvPr>
          <p:cNvSpPr txBox="1"/>
          <p:nvPr/>
        </p:nvSpPr>
        <p:spPr>
          <a:xfrm>
            <a:off x="10330103" y="3380140"/>
            <a:ext cx="1053628" cy="773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/>
              <a:t>Innovative, </a:t>
            </a:r>
            <a:r>
              <a:rPr lang="es-ES" sz="1400" b="1" dirty="0" err="1"/>
              <a:t>eficient</a:t>
            </a:r>
            <a:r>
              <a:rPr lang="es-ES" sz="1400" b="1" dirty="0"/>
              <a:t> and </a:t>
            </a:r>
            <a:r>
              <a:rPr lang="es-ES" sz="1400" b="1" dirty="0" err="1"/>
              <a:t>resilient</a:t>
            </a:r>
            <a:endParaRPr lang="es-ES" sz="14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C6526D1-4F45-6607-30FB-653307039A71}"/>
              </a:ext>
            </a:extLst>
          </p:cNvPr>
          <p:cNvSpPr txBox="1"/>
          <p:nvPr/>
        </p:nvSpPr>
        <p:spPr>
          <a:xfrm>
            <a:off x="10284436" y="4963056"/>
            <a:ext cx="1163483" cy="543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 err="1"/>
              <a:t>Together</a:t>
            </a:r>
            <a:r>
              <a:rPr lang="es-ES" sz="1400" b="1" dirty="0"/>
              <a:t> </a:t>
            </a:r>
            <a:r>
              <a:rPr lang="es-ES" sz="1400" b="1" dirty="0" err="1"/>
              <a:t>we</a:t>
            </a:r>
            <a:r>
              <a:rPr lang="es-ES" sz="1400" b="1" dirty="0"/>
              <a:t> </a:t>
            </a:r>
            <a:r>
              <a:rPr lang="es-ES" sz="1400" b="1" dirty="0" err="1"/>
              <a:t>achive</a:t>
            </a:r>
            <a:r>
              <a:rPr lang="es-ES" sz="1400" b="1" dirty="0"/>
              <a:t> more</a:t>
            </a:r>
          </a:p>
        </p:txBody>
      </p:sp>
      <p:sp>
        <p:nvSpPr>
          <p:cNvPr id="40" name="Oval 318">
            <a:extLst>
              <a:ext uri="{FF2B5EF4-FFF2-40B4-BE49-F238E27FC236}">
                <a16:creationId xmlns:a16="http://schemas.microsoft.com/office/drawing/2014/main" id="{E095CE13-15A2-905F-1BBE-BB544E6F294D}"/>
              </a:ext>
            </a:extLst>
          </p:cNvPr>
          <p:cNvSpPr/>
          <p:nvPr/>
        </p:nvSpPr>
        <p:spPr bwMode="ltGray">
          <a:xfrm>
            <a:off x="9576252" y="4872066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1" name="Freeform 4970">
            <a:extLst>
              <a:ext uri="{FF2B5EF4-FFF2-40B4-BE49-F238E27FC236}">
                <a16:creationId xmlns:a16="http://schemas.microsoft.com/office/drawing/2014/main" id="{DF36C5C4-C889-5C8F-49C1-62EC3300AA2B}"/>
              </a:ext>
            </a:extLst>
          </p:cNvPr>
          <p:cNvSpPr>
            <a:spLocks noEditPoints="1"/>
          </p:cNvSpPr>
          <p:nvPr/>
        </p:nvSpPr>
        <p:spPr bwMode="auto">
          <a:xfrm>
            <a:off x="9626862" y="4963056"/>
            <a:ext cx="496277" cy="472186"/>
          </a:xfrm>
          <a:custGeom>
            <a:avLst/>
            <a:gdLst>
              <a:gd name="T0" fmla="*/ 318 w 412"/>
              <a:gd name="T1" fmla="*/ 358 h 392"/>
              <a:gd name="T2" fmla="*/ 268 w 412"/>
              <a:gd name="T3" fmla="*/ 382 h 392"/>
              <a:gd name="T4" fmla="*/ 234 w 412"/>
              <a:gd name="T5" fmla="*/ 390 h 392"/>
              <a:gd name="T6" fmla="*/ 208 w 412"/>
              <a:gd name="T7" fmla="*/ 392 h 392"/>
              <a:gd name="T8" fmla="*/ 146 w 412"/>
              <a:gd name="T9" fmla="*/ 382 h 392"/>
              <a:gd name="T10" fmla="*/ 92 w 412"/>
              <a:gd name="T11" fmla="*/ 356 h 392"/>
              <a:gd name="T12" fmla="*/ 48 w 412"/>
              <a:gd name="T13" fmla="*/ 316 h 392"/>
              <a:gd name="T14" fmla="*/ 18 w 412"/>
              <a:gd name="T15" fmla="*/ 264 h 392"/>
              <a:gd name="T16" fmla="*/ 2 w 412"/>
              <a:gd name="T17" fmla="*/ 206 h 392"/>
              <a:gd name="T18" fmla="*/ 2 w 412"/>
              <a:gd name="T19" fmla="*/ 172 h 392"/>
              <a:gd name="T20" fmla="*/ 30 w 412"/>
              <a:gd name="T21" fmla="*/ 166 h 392"/>
              <a:gd name="T22" fmla="*/ 182 w 412"/>
              <a:gd name="T23" fmla="*/ 166 h 392"/>
              <a:gd name="T24" fmla="*/ 224 w 412"/>
              <a:gd name="T25" fmla="*/ 180 h 392"/>
              <a:gd name="T26" fmla="*/ 234 w 412"/>
              <a:gd name="T27" fmla="*/ 204 h 392"/>
              <a:gd name="T28" fmla="*/ 256 w 412"/>
              <a:gd name="T29" fmla="*/ 212 h 392"/>
              <a:gd name="T30" fmla="*/ 282 w 412"/>
              <a:gd name="T31" fmla="*/ 240 h 392"/>
              <a:gd name="T32" fmla="*/ 292 w 412"/>
              <a:gd name="T33" fmla="*/ 262 h 392"/>
              <a:gd name="T34" fmla="*/ 314 w 412"/>
              <a:gd name="T35" fmla="*/ 272 h 392"/>
              <a:gd name="T36" fmla="*/ 138 w 412"/>
              <a:gd name="T37" fmla="*/ 140 h 392"/>
              <a:gd name="T38" fmla="*/ 164 w 412"/>
              <a:gd name="T39" fmla="*/ 134 h 392"/>
              <a:gd name="T40" fmla="*/ 196 w 412"/>
              <a:gd name="T41" fmla="*/ 108 h 392"/>
              <a:gd name="T42" fmla="*/ 208 w 412"/>
              <a:gd name="T43" fmla="*/ 70 h 392"/>
              <a:gd name="T44" fmla="*/ 202 w 412"/>
              <a:gd name="T45" fmla="*/ 42 h 392"/>
              <a:gd name="T46" fmla="*/ 176 w 412"/>
              <a:gd name="T47" fmla="*/ 12 h 392"/>
              <a:gd name="T48" fmla="*/ 138 w 412"/>
              <a:gd name="T49" fmla="*/ 0 h 392"/>
              <a:gd name="T50" fmla="*/ 110 w 412"/>
              <a:gd name="T51" fmla="*/ 4 h 392"/>
              <a:gd name="T52" fmla="*/ 80 w 412"/>
              <a:gd name="T53" fmla="*/ 30 h 392"/>
              <a:gd name="T54" fmla="*/ 68 w 412"/>
              <a:gd name="T55" fmla="*/ 70 h 392"/>
              <a:gd name="T56" fmla="*/ 74 w 412"/>
              <a:gd name="T57" fmla="*/ 96 h 392"/>
              <a:gd name="T58" fmla="*/ 98 w 412"/>
              <a:gd name="T59" fmla="*/ 128 h 392"/>
              <a:gd name="T60" fmla="*/ 138 w 412"/>
              <a:gd name="T61" fmla="*/ 140 h 392"/>
              <a:gd name="T62" fmla="*/ 412 w 412"/>
              <a:gd name="T63" fmla="*/ 152 h 392"/>
              <a:gd name="T64" fmla="*/ 408 w 412"/>
              <a:gd name="T65" fmla="*/ 146 h 392"/>
              <a:gd name="T66" fmla="*/ 354 w 412"/>
              <a:gd name="T67" fmla="*/ 142 h 392"/>
              <a:gd name="T68" fmla="*/ 352 w 412"/>
              <a:gd name="T69" fmla="*/ 90 h 392"/>
              <a:gd name="T70" fmla="*/ 344 w 412"/>
              <a:gd name="T71" fmla="*/ 84 h 392"/>
              <a:gd name="T72" fmla="*/ 312 w 412"/>
              <a:gd name="T73" fmla="*/ 84 h 392"/>
              <a:gd name="T74" fmla="*/ 304 w 412"/>
              <a:gd name="T75" fmla="*/ 94 h 392"/>
              <a:gd name="T76" fmla="*/ 256 w 412"/>
              <a:gd name="T77" fmla="*/ 142 h 392"/>
              <a:gd name="T78" fmla="*/ 248 w 412"/>
              <a:gd name="T79" fmla="*/ 148 h 392"/>
              <a:gd name="T80" fmla="*/ 246 w 412"/>
              <a:gd name="T81" fmla="*/ 180 h 392"/>
              <a:gd name="T82" fmla="*/ 252 w 412"/>
              <a:gd name="T83" fmla="*/ 190 h 392"/>
              <a:gd name="T84" fmla="*/ 304 w 412"/>
              <a:gd name="T85" fmla="*/ 240 h 392"/>
              <a:gd name="T86" fmla="*/ 308 w 412"/>
              <a:gd name="T87" fmla="*/ 246 h 392"/>
              <a:gd name="T88" fmla="*/ 344 w 412"/>
              <a:gd name="T89" fmla="*/ 250 h 392"/>
              <a:gd name="T90" fmla="*/ 350 w 412"/>
              <a:gd name="T91" fmla="*/ 246 h 392"/>
              <a:gd name="T92" fmla="*/ 354 w 412"/>
              <a:gd name="T93" fmla="*/ 190 h 392"/>
              <a:gd name="T94" fmla="*/ 406 w 412"/>
              <a:gd name="T95" fmla="*/ 190 h 392"/>
              <a:gd name="T96" fmla="*/ 412 w 412"/>
              <a:gd name="T97" fmla="*/ 18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2" h="392">
                <a:moveTo>
                  <a:pt x="334" y="348"/>
                </a:moveTo>
                <a:lnTo>
                  <a:pt x="334" y="348"/>
                </a:lnTo>
                <a:lnTo>
                  <a:pt x="318" y="358"/>
                </a:lnTo>
                <a:lnTo>
                  <a:pt x="302" y="368"/>
                </a:lnTo>
                <a:lnTo>
                  <a:pt x="286" y="376"/>
                </a:lnTo>
                <a:lnTo>
                  <a:pt x="268" y="382"/>
                </a:lnTo>
                <a:lnTo>
                  <a:pt x="250" y="280"/>
                </a:lnTo>
                <a:lnTo>
                  <a:pt x="232" y="280"/>
                </a:lnTo>
                <a:lnTo>
                  <a:pt x="234" y="390"/>
                </a:lnTo>
                <a:lnTo>
                  <a:pt x="234" y="390"/>
                </a:lnTo>
                <a:lnTo>
                  <a:pt x="208" y="392"/>
                </a:lnTo>
                <a:lnTo>
                  <a:pt x="208" y="392"/>
                </a:lnTo>
                <a:lnTo>
                  <a:pt x="186" y="390"/>
                </a:lnTo>
                <a:lnTo>
                  <a:pt x="166" y="386"/>
                </a:lnTo>
                <a:lnTo>
                  <a:pt x="146" y="382"/>
                </a:lnTo>
                <a:lnTo>
                  <a:pt x="128" y="374"/>
                </a:lnTo>
                <a:lnTo>
                  <a:pt x="110" y="366"/>
                </a:lnTo>
                <a:lnTo>
                  <a:pt x="92" y="356"/>
                </a:lnTo>
                <a:lnTo>
                  <a:pt x="76" y="344"/>
                </a:lnTo>
                <a:lnTo>
                  <a:pt x="62" y="330"/>
                </a:lnTo>
                <a:lnTo>
                  <a:pt x="48" y="316"/>
                </a:lnTo>
                <a:lnTo>
                  <a:pt x="36" y="300"/>
                </a:lnTo>
                <a:lnTo>
                  <a:pt x="26" y="282"/>
                </a:lnTo>
                <a:lnTo>
                  <a:pt x="18" y="264"/>
                </a:lnTo>
                <a:lnTo>
                  <a:pt x="10" y="246"/>
                </a:lnTo>
                <a:lnTo>
                  <a:pt x="6" y="226"/>
                </a:lnTo>
                <a:lnTo>
                  <a:pt x="2" y="206"/>
                </a:lnTo>
                <a:lnTo>
                  <a:pt x="0" y="184"/>
                </a:lnTo>
                <a:lnTo>
                  <a:pt x="0" y="184"/>
                </a:lnTo>
                <a:lnTo>
                  <a:pt x="2" y="172"/>
                </a:lnTo>
                <a:lnTo>
                  <a:pt x="2" y="172"/>
                </a:lnTo>
                <a:lnTo>
                  <a:pt x="16" y="168"/>
                </a:lnTo>
                <a:lnTo>
                  <a:pt x="30" y="166"/>
                </a:lnTo>
                <a:lnTo>
                  <a:pt x="94" y="166"/>
                </a:lnTo>
                <a:lnTo>
                  <a:pt x="138" y="244"/>
                </a:lnTo>
                <a:lnTo>
                  <a:pt x="182" y="166"/>
                </a:lnTo>
                <a:lnTo>
                  <a:pt x="224" y="166"/>
                </a:lnTo>
                <a:lnTo>
                  <a:pt x="224" y="180"/>
                </a:lnTo>
                <a:lnTo>
                  <a:pt x="224" y="180"/>
                </a:lnTo>
                <a:lnTo>
                  <a:pt x="226" y="186"/>
                </a:lnTo>
                <a:lnTo>
                  <a:pt x="228" y="192"/>
                </a:lnTo>
                <a:lnTo>
                  <a:pt x="234" y="204"/>
                </a:lnTo>
                <a:lnTo>
                  <a:pt x="244" y="210"/>
                </a:lnTo>
                <a:lnTo>
                  <a:pt x="250" y="212"/>
                </a:lnTo>
                <a:lnTo>
                  <a:pt x="256" y="212"/>
                </a:lnTo>
                <a:lnTo>
                  <a:pt x="282" y="212"/>
                </a:lnTo>
                <a:lnTo>
                  <a:pt x="282" y="240"/>
                </a:lnTo>
                <a:lnTo>
                  <a:pt x="282" y="240"/>
                </a:lnTo>
                <a:lnTo>
                  <a:pt x="284" y="246"/>
                </a:lnTo>
                <a:lnTo>
                  <a:pt x="286" y="252"/>
                </a:lnTo>
                <a:lnTo>
                  <a:pt x="292" y="262"/>
                </a:lnTo>
                <a:lnTo>
                  <a:pt x="302" y="268"/>
                </a:lnTo>
                <a:lnTo>
                  <a:pt x="308" y="270"/>
                </a:lnTo>
                <a:lnTo>
                  <a:pt x="314" y="272"/>
                </a:lnTo>
                <a:lnTo>
                  <a:pt x="322" y="272"/>
                </a:lnTo>
                <a:lnTo>
                  <a:pt x="334" y="348"/>
                </a:lnTo>
                <a:close/>
                <a:moveTo>
                  <a:pt x="138" y="140"/>
                </a:moveTo>
                <a:lnTo>
                  <a:pt x="138" y="140"/>
                </a:lnTo>
                <a:lnTo>
                  <a:pt x="152" y="138"/>
                </a:lnTo>
                <a:lnTo>
                  <a:pt x="164" y="134"/>
                </a:lnTo>
                <a:lnTo>
                  <a:pt x="176" y="128"/>
                </a:lnTo>
                <a:lnTo>
                  <a:pt x="188" y="118"/>
                </a:lnTo>
                <a:lnTo>
                  <a:pt x="196" y="108"/>
                </a:lnTo>
                <a:lnTo>
                  <a:pt x="202" y="96"/>
                </a:lnTo>
                <a:lnTo>
                  <a:pt x="206" y="84"/>
                </a:lnTo>
                <a:lnTo>
                  <a:pt x="208" y="70"/>
                </a:lnTo>
                <a:lnTo>
                  <a:pt x="208" y="70"/>
                </a:lnTo>
                <a:lnTo>
                  <a:pt x="206" y="54"/>
                </a:lnTo>
                <a:lnTo>
                  <a:pt x="202" y="42"/>
                </a:lnTo>
                <a:lnTo>
                  <a:pt x="196" y="30"/>
                </a:lnTo>
                <a:lnTo>
                  <a:pt x="188" y="20"/>
                </a:lnTo>
                <a:lnTo>
                  <a:pt x="176" y="12"/>
                </a:lnTo>
                <a:lnTo>
                  <a:pt x="164" y="4"/>
                </a:lnTo>
                <a:lnTo>
                  <a:pt x="152" y="0"/>
                </a:lnTo>
                <a:lnTo>
                  <a:pt x="138" y="0"/>
                </a:lnTo>
                <a:lnTo>
                  <a:pt x="138" y="0"/>
                </a:lnTo>
                <a:lnTo>
                  <a:pt x="124" y="0"/>
                </a:lnTo>
                <a:lnTo>
                  <a:pt x="110" y="4"/>
                </a:lnTo>
                <a:lnTo>
                  <a:pt x="98" y="12"/>
                </a:lnTo>
                <a:lnTo>
                  <a:pt x="88" y="20"/>
                </a:lnTo>
                <a:lnTo>
                  <a:pt x="80" y="30"/>
                </a:lnTo>
                <a:lnTo>
                  <a:pt x="74" y="42"/>
                </a:lnTo>
                <a:lnTo>
                  <a:pt x="70" y="54"/>
                </a:lnTo>
                <a:lnTo>
                  <a:pt x="68" y="70"/>
                </a:lnTo>
                <a:lnTo>
                  <a:pt x="68" y="70"/>
                </a:lnTo>
                <a:lnTo>
                  <a:pt x="70" y="84"/>
                </a:lnTo>
                <a:lnTo>
                  <a:pt x="74" y="96"/>
                </a:lnTo>
                <a:lnTo>
                  <a:pt x="80" y="108"/>
                </a:lnTo>
                <a:lnTo>
                  <a:pt x="88" y="118"/>
                </a:lnTo>
                <a:lnTo>
                  <a:pt x="98" y="128"/>
                </a:lnTo>
                <a:lnTo>
                  <a:pt x="110" y="134"/>
                </a:lnTo>
                <a:lnTo>
                  <a:pt x="124" y="138"/>
                </a:lnTo>
                <a:lnTo>
                  <a:pt x="138" y="140"/>
                </a:lnTo>
                <a:lnTo>
                  <a:pt x="138" y="140"/>
                </a:lnTo>
                <a:close/>
                <a:moveTo>
                  <a:pt x="412" y="180"/>
                </a:moveTo>
                <a:lnTo>
                  <a:pt x="412" y="152"/>
                </a:lnTo>
                <a:lnTo>
                  <a:pt x="412" y="152"/>
                </a:lnTo>
                <a:lnTo>
                  <a:pt x="410" y="148"/>
                </a:lnTo>
                <a:lnTo>
                  <a:pt x="408" y="146"/>
                </a:lnTo>
                <a:lnTo>
                  <a:pt x="406" y="144"/>
                </a:lnTo>
                <a:lnTo>
                  <a:pt x="402" y="142"/>
                </a:lnTo>
                <a:lnTo>
                  <a:pt x="354" y="142"/>
                </a:lnTo>
                <a:lnTo>
                  <a:pt x="354" y="94"/>
                </a:lnTo>
                <a:lnTo>
                  <a:pt x="354" y="94"/>
                </a:lnTo>
                <a:lnTo>
                  <a:pt x="352" y="90"/>
                </a:lnTo>
                <a:lnTo>
                  <a:pt x="350" y="86"/>
                </a:lnTo>
                <a:lnTo>
                  <a:pt x="346" y="84"/>
                </a:lnTo>
                <a:lnTo>
                  <a:pt x="344" y="84"/>
                </a:lnTo>
                <a:lnTo>
                  <a:pt x="314" y="84"/>
                </a:lnTo>
                <a:lnTo>
                  <a:pt x="314" y="84"/>
                </a:lnTo>
                <a:lnTo>
                  <a:pt x="312" y="84"/>
                </a:lnTo>
                <a:lnTo>
                  <a:pt x="308" y="86"/>
                </a:lnTo>
                <a:lnTo>
                  <a:pt x="306" y="90"/>
                </a:lnTo>
                <a:lnTo>
                  <a:pt x="304" y="94"/>
                </a:lnTo>
                <a:lnTo>
                  <a:pt x="304" y="142"/>
                </a:lnTo>
                <a:lnTo>
                  <a:pt x="256" y="142"/>
                </a:lnTo>
                <a:lnTo>
                  <a:pt x="256" y="142"/>
                </a:lnTo>
                <a:lnTo>
                  <a:pt x="252" y="144"/>
                </a:lnTo>
                <a:lnTo>
                  <a:pt x="250" y="146"/>
                </a:lnTo>
                <a:lnTo>
                  <a:pt x="248" y="148"/>
                </a:lnTo>
                <a:lnTo>
                  <a:pt x="246" y="152"/>
                </a:lnTo>
                <a:lnTo>
                  <a:pt x="246" y="180"/>
                </a:lnTo>
                <a:lnTo>
                  <a:pt x="246" y="180"/>
                </a:lnTo>
                <a:lnTo>
                  <a:pt x="248" y="184"/>
                </a:lnTo>
                <a:lnTo>
                  <a:pt x="250" y="188"/>
                </a:lnTo>
                <a:lnTo>
                  <a:pt x="252" y="190"/>
                </a:lnTo>
                <a:lnTo>
                  <a:pt x="256" y="190"/>
                </a:lnTo>
                <a:lnTo>
                  <a:pt x="304" y="190"/>
                </a:lnTo>
                <a:lnTo>
                  <a:pt x="304" y="240"/>
                </a:lnTo>
                <a:lnTo>
                  <a:pt x="304" y="240"/>
                </a:lnTo>
                <a:lnTo>
                  <a:pt x="306" y="242"/>
                </a:lnTo>
                <a:lnTo>
                  <a:pt x="308" y="246"/>
                </a:lnTo>
                <a:lnTo>
                  <a:pt x="312" y="248"/>
                </a:lnTo>
                <a:lnTo>
                  <a:pt x="314" y="250"/>
                </a:lnTo>
                <a:lnTo>
                  <a:pt x="344" y="250"/>
                </a:lnTo>
                <a:lnTo>
                  <a:pt x="344" y="250"/>
                </a:lnTo>
                <a:lnTo>
                  <a:pt x="346" y="248"/>
                </a:lnTo>
                <a:lnTo>
                  <a:pt x="350" y="246"/>
                </a:lnTo>
                <a:lnTo>
                  <a:pt x="352" y="242"/>
                </a:lnTo>
                <a:lnTo>
                  <a:pt x="354" y="240"/>
                </a:lnTo>
                <a:lnTo>
                  <a:pt x="354" y="190"/>
                </a:lnTo>
                <a:lnTo>
                  <a:pt x="402" y="190"/>
                </a:lnTo>
                <a:lnTo>
                  <a:pt x="402" y="190"/>
                </a:lnTo>
                <a:lnTo>
                  <a:pt x="406" y="190"/>
                </a:lnTo>
                <a:lnTo>
                  <a:pt x="408" y="188"/>
                </a:lnTo>
                <a:lnTo>
                  <a:pt x="410" y="184"/>
                </a:lnTo>
                <a:lnTo>
                  <a:pt x="412" y="180"/>
                </a:lnTo>
                <a:lnTo>
                  <a:pt x="412" y="180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D89EF93-E710-E427-09D3-7F2A0BD2FFE8}"/>
              </a:ext>
            </a:extLst>
          </p:cNvPr>
          <p:cNvSpPr txBox="1"/>
          <p:nvPr/>
        </p:nvSpPr>
        <p:spPr>
          <a:xfrm>
            <a:off x="10313102" y="1995231"/>
            <a:ext cx="1227042" cy="7736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="1" dirty="0" err="1"/>
              <a:t>Success</a:t>
            </a:r>
            <a:r>
              <a:rPr lang="es-ES" sz="1400" b="1" dirty="0"/>
              <a:t> </a:t>
            </a:r>
            <a:r>
              <a:rPr lang="es-ES" sz="1400" b="1" dirty="0" err="1"/>
              <a:t>example</a:t>
            </a:r>
            <a:r>
              <a:rPr lang="es-ES" sz="1400" b="1" dirty="0"/>
              <a:t> in </a:t>
            </a:r>
            <a:r>
              <a:rPr lang="es-ES" sz="1400" b="1" dirty="0" err="1"/>
              <a:t>the</a:t>
            </a:r>
            <a:r>
              <a:rPr lang="es-ES" sz="1400" b="1" dirty="0"/>
              <a:t> </a:t>
            </a:r>
            <a:r>
              <a:rPr lang="es-ES" sz="1400" b="1" dirty="0" err="1"/>
              <a:t>market</a:t>
            </a:r>
            <a:endParaRPr lang="es-ES" sz="1400" b="1" dirty="0"/>
          </a:p>
        </p:txBody>
      </p:sp>
      <p:sp>
        <p:nvSpPr>
          <p:cNvPr id="43" name="Oval 338">
            <a:extLst>
              <a:ext uri="{FF2B5EF4-FFF2-40B4-BE49-F238E27FC236}">
                <a16:creationId xmlns:a16="http://schemas.microsoft.com/office/drawing/2014/main" id="{927066F9-A27A-F4D3-44C2-D099D2C4AE08}"/>
              </a:ext>
            </a:extLst>
          </p:cNvPr>
          <p:cNvSpPr/>
          <p:nvPr/>
        </p:nvSpPr>
        <p:spPr bwMode="ltGray">
          <a:xfrm>
            <a:off x="9576252" y="2044648"/>
            <a:ext cx="612000" cy="612000"/>
          </a:xfrm>
          <a:prstGeom prst="ellipse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4" name="Freeform 4959">
            <a:extLst>
              <a:ext uri="{FF2B5EF4-FFF2-40B4-BE49-F238E27FC236}">
                <a16:creationId xmlns:a16="http://schemas.microsoft.com/office/drawing/2014/main" id="{5F3A8046-DEC8-D617-7CC6-BCC1E284FE05}"/>
              </a:ext>
            </a:extLst>
          </p:cNvPr>
          <p:cNvSpPr>
            <a:spLocks noEditPoints="1"/>
          </p:cNvSpPr>
          <p:nvPr/>
        </p:nvSpPr>
        <p:spPr bwMode="auto">
          <a:xfrm>
            <a:off x="9665432" y="2213430"/>
            <a:ext cx="433640" cy="337276"/>
          </a:xfrm>
          <a:custGeom>
            <a:avLst/>
            <a:gdLst>
              <a:gd name="T0" fmla="*/ 348 w 360"/>
              <a:gd name="T1" fmla="*/ 0 h 280"/>
              <a:gd name="T2" fmla="*/ 8 w 360"/>
              <a:gd name="T3" fmla="*/ 0 h 280"/>
              <a:gd name="T4" fmla="*/ 0 w 360"/>
              <a:gd name="T5" fmla="*/ 8 h 280"/>
              <a:gd name="T6" fmla="*/ 8 w 360"/>
              <a:gd name="T7" fmla="*/ 242 h 280"/>
              <a:gd name="T8" fmla="*/ 180 w 360"/>
              <a:gd name="T9" fmla="*/ 280 h 280"/>
              <a:gd name="T10" fmla="*/ 358 w 360"/>
              <a:gd name="T11" fmla="*/ 238 h 280"/>
              <a:gd name="T12" fmla="*/ 360 w 360"/>
              <a:gd name="T13" fmla="*/ 4 h 280"/>
              <a:gd name="T14" fmla="*/ 20 w 360"/>
              <a:gd name="T15" fmla="*/ 224 h 280"/>
              <a:gd name="T16" fmla="*/ 200 w 360"/>
              <a:gd name="T17" fmla="*/ 54 h 280"/>
              <a:gd name="T18" fmla="*/ 334 w 360"/>
              <a:gd name="T19" fmla="*/ 26 h 280"/>
              <a:gd name="T20" fmla="*/ 338 w 360"/>
              <a:gd name="T21" fmla="*/ 36 h 280"/>
              <a:gd name="T22" fmla="*/ 204 w 360"/>
              <a:gd name="T23" fmla="*/ 72 h 280"/>
              <a:gd name="T24" fmla="*/ 196 w 360"/>
              <a:gd name="T25" fmla="*/ 72 h 280"/>
              <a:gd name="T26" fmla="*/ 194 w 360"/>
              <a:gd name="T27" fmla="*/ 58 h 280"/>
              <a:gd name="T28" fmla="*/ 200 w 360"/>
              <a:gd name="T29" fmla="*/ 90 h 280"/>
              <a:gd name="T30" fmla="*/ 270 w 360"/>
              <a:gd name="T31" fmla="*/ 76 h 280"/>
              <a:gd name="T32" fmla="*/ 274 w 360"/>
              <a:gd name="T33" fmla="*/ 86 h 280"/>
              <a:gd name="T34" fmla="*/ 204 w 360"/>
              <a:gd name="T35" fmla="*/ 108 h 280"/>
              <a:gd name="T36" fmla="*/ 196 w 360"/>
              <a:gd name="T37" fmla="*/ 106 h 280"/>
              <a:gd name="T38" fmla="*/ 194 w 360"/>
              <a:gd name="T39" fmla="*/ 94 h 280"/>
              <a:gd name="T40" fmla="*/ 340 w 360"/>
              <a:gd name="T41" fmla="*/ 168 h 280"/>
              <a:gd name="T42" fmla="*/ 336 w 360"/>
              <a:gd name="T43" fmla="*/ 174 h 280"/>
              <a:gd name="T44" fmla="*/ 326 w 360"/>
              <a:gd name="T45" fmla="*/ 172 h 280"/>
              <a:gd name="T46" fmla="*/ 284 w 360"/>
              <a:gd name="T47" fmla="*/ 192 h 280"/>
              <a:gd name="T48" fmla="*/ 210 w 360"/>
              <a:gd name="T49" fmla="*/ 242 h 280"/>
              <a:gd name="T50" fmla="*/ 196 w 360"/>
              <a:gd name="T51" fmla="*/ 246 h 280"/>
              <a:gd name="T52" fmla="*/ 192 w 360"/>
              <a:gd name="T53" fmla="*/ 236 h 280"/>
              <a:gd name="T54" fmla="*/ 234 w 360"/>
              <a:gd name="T55" fmla="*/ 156 h 280"/>
              <a:gd name="T56" fmla="*/ 280 w 360"/>
              <a:gd name="T57" fmla="*/ 170 h 280"/>
              <a:gd name="T58" fmla="*/ 290 w 360"/>
              <a:gd name="T59" fmla="*/ 134 h 280"/>
              <a:gd name="T60" fmla="*/ 298 w 360"/>
              <a:gd name="T61" fmla="*/ 124 h 280"/>
              <a:gd name="T62" fmla="*/ 336 w 360"/>
              <a:gd name="T63" fmla="*/ 124 h 280"/>
              <a:gd name="T64" fmla="*/ 340 w 360"/>
              <a:gd name="T65" fmla="*/ 168 h 280"/>
              <a:gd name="T66" fmla="*/ 46 w 360"/>
              <a:gd name="T67" fmla="*/ 68 h 280"/>
              <a:gd name="T68" fmla="*/ 38 w 360"/>
              <a:gd name="T69" fmla="*/ 60 h 280"/>
              <a:gd name="T70" fmla="*/ 42 w 360"/>
              <a:gd name="T71" fmla="*/ 50 h 280"/>
              <a:gd name="T72" fmla="*/ 140 w 360"/>
              <a:gd name="T73" fmla="*/ 68 h 280"/>
              <a:gd name="T74" fmla="*/ 148 w 360"/>
              <a:gd name="T75" fmla="*/ 80 h 280"/>
              <a:gd name="T76" fmla="*/ 138 w 360"/>
              <a:gd name="T77" fmla="*/ 88 h 280"/>
              <a:gd name="T78" fmla="*/ 70 w 360"/>
              <a:gd name="T79" fmla="*/ 126 h 280"/>
              <a:gd name="T80" fmla="*/ 44 w 360"/>
              <a:gd name="T81" fmla="*/ 142 h 280"/>
              <a:gd name="T82" fmla="*/ 38 w 360"/>
              <a:gd name="T83" fmla="*/ 168 h 280"/>
              <a:gd name="T84" fmla="*/ 50 w 360"/>
              <a:gd name="T85" fmla="*/ 202 h 280"/>
              <a:gd name="T86" fmla="*/ 78 w 360"/>
              <a:gd name="T87" fmla="*/ 218 h 280"/>
              <a:gd name="T88" fmla="*/ 98 w 360"/>
              <a:gd name="T89" fmla="*/ 212 h 280"/>
              <a:gd name="T90" fmla="*/ 116 w 360"/>
              <a:gd name="T91" fmla="*/ 186 h 280"/>
              <a:gd name="T92" fmla="*/ 128 w 360"/>
              <a:gd name="T93" fmla="*/ 166 h 280"/>
              <a:gd name="T94" fmla="*/ 116 w 360"/>
              <a:gd name="T95" fmla="*/ 132 h 280"/>
              <a:gd name="T96" fmla="*/ 88 w 360"/>
              <a:gd name="T97" fmla="*/ 114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8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B25B3086-C537-4707-B46E-C4C77F07C3F3}"/>
              </a:ext>
            </a:extLst>
          </p:cNvPr>
          <p:cNvSpPr txBox="1"/>
          <p:nvPr/>
        </p:nvSpPr>
        <p:spPr>
          <a:xfrm>
            <a:off x="5524500" y="3573558"/>
            <a:ext cx="3856433" cy="5892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3359" marR="199549" algn="ctr">
              <a:spcBef>
                <a:spcPts val="75"/>
              </a:spcBef>
            </a:pPr>
            <a:r>
              <a:rPr lang="en-US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Exploring</a:t>
            </a:r>
            <a:r>
              <a:rPr lang="es-CO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incorporating</a:t>
            </a:r>
            <a:r>
              <a:rPr lang="es-CO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 new </a:t>
            </a:r>
            <a:r>
              <a:rPr lang="es-CO" sz="1200" b="1" spc="-26" dirty="0" err="1">
                <a:latin typeface="Segoe UI" panose="020B0502040204020203" pitchFamily="34" charset="0"/>
                <a:cs typeface="Segoe UI" panose="020B0502040204020203" pitchFamily="34" charset="0"/>
              </a:rPr>
              <a:t>technologies</a:t>
            </a:r>
            <a:r>
              <a:rPr lang="es-CO" sz="1200" b="1" spc="-26" dirty="0">
                <a:latin typeface="Segoe UI" panose="020B0502040204020203" pitchFamily="34" charset="0"/>
                <a:cs typeface="Segoe UI" panose="020B0502040204020203" pitchFamily="34" charset="0"/>
              </a:rPr>
              <a:t> and disruptive </a:t>
            </a:r>
            <a:r>
              <a:rPr lang="es-CO" sz="1200" b="1" spc="-26" dirty="0" err="1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sz="1200" b="1" spc="-26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6668" algn="ctr">
              <a:spcBef>
                <a:spcPts val="229"/>
              </a:spcBef>
            </a:pPr>
            <a:r>
              <a:rPr sz="1200" b="1" i="1" spc="-6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ES" sz="1200" b="1" i="1" spc="-60" dirty="0" err="1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Bets</a:t>
            </a:r>
            <a:r>
              <a:rPr sz="1200" b="1" i="1" spc="-6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sz="12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5 CuadroTexto">
            <a:extLst>
              <a:ext uri="{FF2B5EF4-FFF2-40B4-BE49-F238E27FC236}">
                <a16:creationId xmlns:a16="http://schemas.microsoft.com/office/drawing/2014/main" id="{55C2D394-AF39-8D28-DF71-D7E625BEC161}"/>
              </a:ext>
            </a:extLst>
          </p:cNvPr>
          <p:cNvSpPr txBox="1"/>
          <p:nvPr/>
        </p:nvSpPr>
        <p:spPr>
          <a:xfrm>
            <a:off x="4238626" y="430277"/>
            <a:ext cx="6991350" cy="40010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Pillars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|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Plan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2022-2027</a:t>
            </a:r>
            <a:endParaRPr lang="es-C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86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40 CuadroTexto">
            <a:extLst>
              <a:ext uri="{FF2B5EF4-FFF2-40B4-BE49-F238E27FC236}">
                <a16:creationId xmlns:a16="http://schemas.microsoft.com/office/drawing/2014/main" id="{F1ED2742-6904-53FF-0749-B4E12032DCE7}"/>
              </a:ext>
            </a:extLst>
          </p:cNvPr>
          <p:cNvSpPr txBox="1"/>
          <p:nvPr/>
        </p:nvSpPr>
        <p:spPr>
          <a:xfrm>
            <a:off x="8814020" y="6512897"/>
            <a:ext cx="2888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Source</a:t>
            </a:r>
            <a:r>
              <a:rPr lang="es-E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: Bolsa de Valores de Colombia.</a:t>
            </a:r>
            <a:endParaRPr lang="es-CO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5 CuadroTexto">
            <a:extLst>
              <a:ext uri="{FF2B5EF4-FFF2-40B4-BE49-F238E27FC236}">
                <a16:creationId xmlns:a16="http://schemas.microsoft.com/office/drawing/2014/main" id="{D8205025-18A4-1B3A-CEBB-0D17C1AC43CD}"/>
              </a:ext>
            </a:extLst>
          </p:cNvPr>
          <p:cNvSpPr txBox="1"/>
          <p:nvPr/>
        </p:nvSpPr>
        <p:spPr>
          <a:xfrm>
            <a:off x="675678" y="1772701"/>
            <a:ext cx="9922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Originator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30 CuadroTexto">
            <a:extLst>
              <a:ext uri="{FF2B5EF4-FFF2-40B4-BE49-F238E27FC236}">
                <a16:creationId xmlns:a16="http://schemas.microsoft.com/office/drawing/2014/main" id="{0ACC1D75-E865-0D7E-3D42-BCC2F5CBC101}"/>
              </a:ext>
            </a:extLst>
          </p:cNvPr>
          <p:cNvSpPr txBox="1"/>
          <p:nvPr/>
        </p:nvSpPr>
        <p:spPr>
          <a:xfrm>
            <a:off x="3334778" y="4601270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 dirty="0">
                <a:solidFill>
                  <a:srgbClr val="FFFFFF"/>
                </a:solidFill>
              </a:rPr>
              <a:t>18%</a:t>
            </a:r>
          </a:p>
        </p:txBody>
      </p:sp>
      <p:sp>
        <p:nvSpPr>
          <p:cNvPr id="5" name="31 CuadroTexto">
            <a:extLst>
              <a:ext uri="{FF2B5EF4-FFF2-40B4-BE49-F238E27FC236}">
                <a16:creationId xmlns:a16="http://schemas.microsoft.com/office/drawing/2014/main" id="{D5D5BF37-324C-6B51-A4E6-8A7D13863C3C}"/>
              </a:ext>
            </a:extLst>
          </p:cNvPr>
          <p:cNvSpPr txBox="1"/>
          <p:nvPr/>
        </p:nvSpPr>
        <p:spPr>
          <a:xfrm>
            <a:off x="5695387" y="3737174"/>
            <a:ext cx="616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O" sz="1200" b="1">
                <a:solidFill>
                  <a:srgbClr val="FFFFFF"/>
                </a:solidFill>
              </a:rPr>
              <a:t>10%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B75F976-A494-6EB6-7D6F-8111EBBF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936" y="1601565"/>
            <a:ext cx="1258965" cy="661599"/>
          </a:xfrm>
          <a:prstGeom prst="rect">
            <a:avLst/>
          </a:prstGeom>
        </p:spPr>
      </p:pic>
      <p:sp>
        <p:nvSpPr>
          <p:cNvPr id="7" name="25 CuadroTexto">
            <a:extLst>
              <a:ext uri="{FF2B5EF4-FFF2-40B4-BE49-F238E27FC236}">
                <a16:creationId xmlns:a16="http://schemas.microsoft.com/office/drawing/2014/main" id="{E7F42F37-63DE-FDC0-F9CC-3F6B7CC9E2F8}"/>
              </a:ext>
            </a:extLst>
          </p:cNvPr>
          <p:cNvSpPr txBox="1"/>
          <p:nvPr/>
        </p:nvSpPr>
        <p:spPr>
          <a:xfrm>
            <a:off x="675845" y="4282318"/>
            <a:ext cx="12916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Portfolio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Type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25 CuadroTexto">
            <a:extLst>
              <a:ext uri="{FF2B5EF4-FFF2-40B4-BE49-F238E27FC236}">
                <a16:creationId xmlns:a16="http://schemas.microsoft.com/office/drawing/2014/main" id="{1E7A989F-F80D-9859-ED44-4426E893E01D}"/>
              </a:ext>
            </a:extLst>
          </p:cNvPr>
          <p:cNvSpPr txBox="1"/>
          <p:nvPr/>
        </p:nvSpPr>
        <p:spPr>
          <a:xfrm>
            <a:off x="667367" y="3299256"/>
            <a:ext cx="19369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Second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opinion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925DD884-39B1-863A-E98D-F7295A23B163}"/>
              </a:ext>
            </a:extLst>
          </p:cNvPr>
          <p:cNvSpPr txBox="1"/>
          <p:nvPr/>
        </p:nvSpPr>
        <p:spPr>
          <a:xfrm>
            <a:off x="675845" y="2397328"/>
            <a:ext cx="10865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Series A Rating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id="{2A867235-6F93-E899-FB79-65E40DA3E56A}"/>
              </a:ext>
            </a:extLst>
          </p:cNvPr>
          <p:cNvSpPr txBox="1"/>
          <p:nvPr/>
        </p:nvSpPr>
        <p:spPr>
          <a:xfrm>
            <a:off x="687698" y="4765747"/>
            <a:ext cx="11900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Issued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Amount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59F6ADB-EED2-ACF9-D2A2-044BFE345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703" y="3316818"/>
            <a:ext cx="1225473" cy="383946"/>
          </a:xfrm>
          <a:prstGeom prst="rect">
            <a:avLst/>
          </a:prstGeom>
        </p:spPr>
      </p:pic>
      <p:sp>
        <p:nvSpPr>
          <p:cNvPr id="14" name="25 CuadroTexto">
            <a:extLst>
              <a:ext uri="{FF2B5EF4-FFF2-40B4-BE49-F238E27FC236}">
                <a16:creationId xmlns:a16="http://schemas.microsoft.com/office/drawing/2014/main" id="{39F0CDCF-D100-025E-BCD5-7317AD8819E4}"/>
              </a:ext>
            </a:extLst>
          </p:cNvPr>
          <p:cNvSpPr txBox="1"/>
          <p:nvPr/>
        </p:nvSpPr>
        <p:spPr>
          <a:xfrm>
            <a:off x="2484105" y="2473152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AAA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3CC5117-DA36-C2BA-AE32-4DB4C600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4181" y="2534332"/>
            <a:ext cx="856779" cy="386216"/>
          </a:xfrm>
          <a:prstGeom prst="rect">
            <a:avLst/>
          </a:prstGeom>
        </p:spPr>
      </p:pic>
      <p:sp>
        <p:nvSpPr>
          <p:cNvPr id="16" name="25 CuadroTexto">
            <a:extLst>
              <a:ext uri="{FF2B5EF4-FFF2-40B4-BE49-F238E27FC236}">
                <a16:creationId xmlns:a16="http://schemas.microsoft.com/office/drawing/2014/main" id="{70E5D1EE-080A-DCA3-C97F-612AB7610A2B}"/>
              </a:ext>
            </a:extLst>
          </p:cNvPr>
          <p:cNvSpPr txBox="1"/>
          <p:nvPr/>
        </p:nvSpPr>
        <p:spPr>
          <a:xfrm>
            <a:off x="2484105" y="3308736"/>
            <a:ext cx="105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“Good”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25 CuadroTexto">
            <a:extLst>
              <a:ext uri="{FF2B5EF4-FFF2-40B4-BE49-F238E27FC236}">
                <a16:creationId xmlns:a16="http://schemas.microsoft.com/office/drawing/2014/main" id="{A2FE5BC4-D23A-3896-A18D-67BE19FDC9EE}"/>
              </a:ext>
            </a:extLst>
          </p:cNvPr>
          <p:cNvSpPr txBox="1"/>
          <p:nvPr/>
        </p:nvSpPr>
        <p:spPr>
          <a:xfrm>
            <a:off x="2415516" y="4218392"/>
            <a:ext cx="3416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Mortgage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VIS (100%)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25 CuadroTexto">
            <a:extLst>
              <a:ext uri="{FF2B5EF4-FFF2-40B4-BE49-F238E27FC236}">
                <a16:creationId xmlns:a16="http://schemas.microsoft.com/office/drawing/2014/main" id="{78C62AA8-65DD-D717-30B7-8EB8E12085F9}"/>
              </a:ext>
            </a:extLst>
          </p:cNvPr>
          <p:cNvSpPr txBox="1"/>
          <p:nvPr/>
        </p:nvSpPr>
        <p:spPr>
          <a:xfrm>
            <a:off x="699463" y="5425477"/>
            <a:ext cx="119001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Series A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placement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rate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25 CuadroTexto">
            <a:extLst>
              <a:ext uri="{FF2B5EF4-FFF2-40B4-BE49-F238E27FC236}">
                <a16:creationId xmlns:a16="http://schemas.microsoft.com/office/drawing/2014/main" id="{E773EA65-0344-DC40-3F54-2F957B06929B}"/>
              </a:ext>
            </a:extLst>
          </p:cNvPr>
          <p:cNvSpPr txBox="1"/>
          <p:nvPr/>
        </p:nvSpPr>
        <p:spPr>
          <a:xfrm>
            <a:off x="6189852" y="1452446"/>
            <a:ext cx="105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Impact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: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25 CuadroTexto">
            <a:extLst>
              <a:ext uri="{FF2B5EF4-FFF2-40B4-BE49-F238E27FC236}">
                <a16:creationId xmlns:a16="http://schemas.microsoft.com/office/drawing/2014/main" id="{F8F0968A-44B8-2FFE-7BB9-9CDD13F42E02}"/>
              </a:ext>
            </a:extLst>
          </p:cNvPr>
          <p:cNvSpPr txBox="1"/>
          <p:nvPr/>
        </p:nvSpPr>
        <p:spPr>
          <a:xfrm>
            <a:off x="2390241" y="4721734"/>
            <a:ext cx="250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123.053.000 UVR* (39.769 </a:t>
            </a:r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billon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COP)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25 CuadroTexto">
            <a:extLst>
              <a:ext uri="{FF2B5EF4-FFF2-40B4-BE49-F238E27FC236}">
                <a16:creationId xmlns:a16="http://schemas.microsoft.com/office/drawing/2014/main" id="{C6826EAD-FA9E-7BEC-8F8D-575692A4FBF2}"/>
              </a:ext>
            </a:extLst>
          </p:cNvPr>
          <p:cNvSpPr txBox="1"/>
          <p:nvPr/>
        </p:nvSpPr>
        <p:spPr>
          <a:xfrm>
            <a:off x="2383936" y="5578848"/>
            <a:ext cx="202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7,80% E.A (UVR*)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25 CuadroTexto">
            <a:extLst>
              <a:ext uri="{FF2B5EF4-FFF2-40B4-BE49-F238E27FC236}">
                <a16:creationId xmlns:a16="http://schemas.microsoft.com/office/drawing/2014/main" id="{9911A4BA-D131-527D-DC98-56101929F0B6}"/>
              </a:ext>
            </a:extLst>
          </p:cNvPr>
          <p:cNvSpPr txBox="1"/>
          <p:nvPr/>
        </p:nvSpPr>
        <p:spPr>
          <a:xfrm>
            <a:off x="687817" y="1117577"/>
            <a:ext cx="19369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Date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25 CuadroTexto">
            <a:extLst>
              <a:ext uri="{FF2B5EF4-FFF2-40B4-BE49-F238E27FC236}">
                <a16:creationId xmlns:a16="http://schemas.microsoft.com/office/drawing/2014/main" id="{7FD8E67A-A6E7-F478-B917-FDAD1C580D4E}"/>
              </a:ext>
            </a:extLst>
          </p:cNvPr>
          <p:cNvSpPr txBox="1"/>
          <p:nvPr/>
        </p:nvSpPr>
        <p:spPr>
          <a:xfrm>
            <a:off x="2417198" y="1116943"/>
            <a:ext cx="232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December</a:t>
            </a:r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 16th 2022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AB37C0D2-6291-793C-CE5E-C688686D2A64}"/>
              </a:ext>
            </a:extLst>
          </p:cNvPr>
          <p:cNvSpPr txBox="1"/>
          <p:nvPr/>
        </p:nvSpPr>
        <p:spPr>
          <a:xfrm>
            <a:off x="699463" y="6272860"/>
            <a:ext cx="19369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Number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of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underlying</a:t>
            </a:r>
            <a:r>
              <a:rPr lang="es-ES" sz="1400" b="1" u="sng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es-ES" sz="1400" b="1" u="sng" dirty="0" err="1">
                <a:solidFill>
                  <a:prstClr val="black"/>
                </a:solidFill>
                <a:latin typeface="Calibri Light" panose="020F0302020204030204" pitchFamily="34" charset="0"/>
              </a:rPr>
              <a:t>assets</a:t>
            </a:r>
            <a:endParaRPr lang="es-CO" sz="1400" b="1" u="sng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25 CuadroTexto">
            <a:extLst>
              <a:ext uri="{FF2B5EF4-FFF2-40B4-BE49-F238E27FC236}">
                <a16:creationId xmlns:a16="http://schemas.microsoft.com/office/drawing/2014/main" id="{F5B89664-0E64-DA22-17D1-7A6EE8C1E18B}"/>
              </a:ext>
            </a:extLst>
          </p:cNvPr>
          <p:cNvSpPr txBox="1"/>
          <p:nvPr/>
        </p:nvSpPr>
        <p:spPr>
          <a:xfrm>
            <a:off x="2415516" y="6251286"/>
            <a:ext cx="2093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bri Light" panose="020F0302020204030204" pitchFamily="34" charset="0"/>
              </a:rPr>
              <a:t>1.012 </a:t>
            </a:r>
            <a:r>
              <a:rPr lang="es-ES" sz="2000" b="1" dirty="0" err="1">
                <a:solidFill>
                  <a:srgbClr val="002060"/>
                </a:solidFill>
                <a:latin typeface="Calibri Light" panose="020F0302020204030204" pitchFamily="34" charset="0"/>
              </a:rPr>
              <a:t>Mortgages</a:t>
            </a:r>
            <a:endParaRPr lang="es-CO" sz="2000" b="1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30D5942-E20F-B11E-D196-D8FBEFF71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3330" y="2673207"/>
            <a:ext cx="940053" cy="93382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9584659-25D8-FC1D-2E40-EFE02449E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0107" y="2673207"/>
            <a:ext cx="946800" cy="92786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9769EC2-5386-10DE-A571-BF9C51C05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0035" y="2673207"/>
            <a:ext cx="921679" cy="92786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ECE1B68-7FAF-E077-9364-E34BE7847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5877" y="2678921"/>
            <a:ext cx="941736" cy="9227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1EA29999-F0C7-E208-32B0-32DB8CBE0379}"/>
              </a:ext>
            </a:extLst>
          </p:cNvPr>
          <p:cNvSpPr txBox="1"/>
          <p:nvPr/>
        </p:nvSpPr>
        <p:spPr>
          <a:xfrm>
            <a:off x="4778430" y="6149749"/>
            <a:ext cx="323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unit of real value (UVR in Spanish) is a unit of account that reflects the purchasing power of the currency based on the variation of the consumer price index (CPI).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5 CuadroTexto">
            <a:extLst>
              <a:ext uri="{FF2B5EF4-FFF2-40B4-BE49-F238E27FC236}">
                <a16:creationId xmlns:a16="http://schemas.microsoft.com/office/drawing/2014/main" id="{52DBA5FD-A6FA-4516-05A6-590D233B5861}"/>
              </a:ext>
            </a:extLst>
          </p:cNvPr>
          <p:cNvSpPr txBox="1"/>
          <p:nvPr/>
        </p:nvSpPr>
        <p:spPr>
          <a:xfrm>
            <a:off x="6893561" y="359536"/>
            <a:ext cx="4320540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Social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Securitization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1026" name="Picture 2" descr="Sustainable development goals - United Nations">
            <a:extLst>
              <a:ext uri="{FF2B5EF4-FFF2-40B4-BE49-F238E27FC236}">
                <a16:creationId xmlns:a16="http://schemas.microsoft.com/office/drawing/2014/main" id="{D888B040-A573-495A-E738-C53F42D6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76" y="1169888"/>
            <a:ext cx="5130800" cy="10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8B567F6-50F0-8EA5-801D-3A643DD1F4CB}"/>
              </a:ext>
            </a:extLst>
          </p:cNvPr>
          <p:cNvSpPr/>
          <p:nvPr/>
        </p:nvSpPr>
        <p:spPr>
          <a:xfrm>
            <a:off x="6453330" y="3875673"/>
            <a:ext cx="940053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Ensure that the poor and the most vulnerable have equal rights in terms of economic resources, as well as access to basic services.</a:t>
            </a:r>
            <a:endParaRPr lang="es-CO" sz="7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3D195CC-11CC-97FC-275A-F5F64FCC3378}"/>
              </a:ext>
            </a:extLst>
          </p:cNvPr>
          <p:cNvSpPr/>
          <p:nvPr/>
        </p:nvSpPr>
        <p:spPr>
          <a:xfrm>
            <a:off x="7845877" y="3875673"/>
            <a:ext cx="940053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Strengthen the capacity of national financial institutions to promote and expand access to financial services.</a:t>
            </a:r>
            <a:endParaRPr lang="es-CO" sz="7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7F347F6-AFEC-FA13-2964-8CB089D000BF}"/>
              </a:ext>
            </a:extLst>
          </p:cNvPr>
          <p:cNvSpPr/>
          <p:nvPr/>
        </p:nvSpPr>
        <p:spPr>
          <a:xfrm>
            <a:off x="9208269" y="3877846"/>
            <a:ext cx="1010476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Empower and promote social, economic, and political inclusion, regardless of age, gender, disability, race, ethnicity, or economic situation or any other condition.</a:t>
            </a:r>
            <a:endParaRPr lang="es-CO" sz="7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2DF54FA-F272-8569-EC56-68B105DE3335}"/>
              </a:ext>
            </a:extLst>
          </p:cNvPr>
          <p:cNvSpPr/>
          <p:nvPr/>
        </p:nvSpPr>
        <p:spPr>
          <a:xfrm>
            <a:off x="10691661" y="3875673"/>
            <a:ext cx="940053" cy="100259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  <a:p>
            <a:pPr algn="ctr"/>
            <a:r>
              <a:rPr lang="en-US" sz="700" dirty="0"/>
              <a:t>Ensure access to adequate, safe, and affordable housing and improve low-income neighborhoods.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62111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238626" y="430277"/>
            <a:ext cx="6991350" cy="40010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Pillars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|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Strategic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Plan </a:t>
            </a:r>
            <a:r>
              <a:rPr lang="es-ES" sz="20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0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2022-2027</a:t>
            </a:r>
            <a:endParaRPr lang="es-CO" sz="1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2" name="object 25">
            <a:extLst>
              <a:ext uri="{FF2B5EF4-FFF2-40B4-BE49-F238E27FC236}">
                <a16:creationId xmlns:a16="http://schemas.microsoft.com/office/drawing/2014/main" id="{C286FDF7-CE38-B8A5-3EBF-734859B23750}"/>
              </a:ext>
            </a:extLst>
          </p:cNvPr>
          <p:cNvGrpSpPr/>
          <p:nvPr/>
        </p:nvGrpSpPr>
        <p:grpSpPr>
          <a:xfrm>
            <a:off x="2353784" y="1684875"/>
            <a:ext cx="287179" cy="285750"/>
            <a:chOff x="664463" y="3918203"/>
            <a:chExt cx="382905" cy="381000"/>
          </a:xfrm>
          <a:solidFill>
            <a:schemeClr val="accent1">
              <a:lumMod val="50000"/>
            </a:schemeClr>
          </a:solidFill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ACB4D15E-527B-47EC-9BE4-63475BBAD5F7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172211" y="0"/>
                  </a:moveTo>
                  <a:lnTo>
                    <a:pt x="126431" y="6120"/>
                  </a:lnTo>
                  <a:lnTo>
                    <a:pt x="85293" y="23396"/>
                  </a:lnTo>
                  <a:lnTo>
                    <a:pt x="50439" y="50196"/>
                  </a:lnTo>
                  <a:lnTo>
                    <a:pt x="23511" y="84892"/>
                  </a:lnTo>
                  <a:lnTo>
                    <a:pt x="6151" y="125853"/>
                  </a:lnTo>
                  <a:lnTo>
                    <a:pt x="0" y="171450"/>
                  </a:lnTo>
                  <a:lnTo>
                    <a:pt x="6151" y="217046"/>
                  </a:lnTo>
                  <a:lnTo>
                    <a:pt x="23511" y="258007"/>
                  </a:lnTo>
                  <a:lnTo>
                    <a:pt x="50439" y="292703"/>
                  </a:lnTo>
                  <a:lnTo>
                    <a:pt x="85293" y="319503"/>
                  </a:lnTo>
                  <a:lnTo>
                    <a:pt x="126431" y="336779"/>
                  </a:lnTo>
                  <a:lnTo>
                    <a:pt x="172211" y="342900"/>
                  </a:lnTo>
                  <a:lnTo>
                    <a:pt x="217992" y="336779"/>
                  </a:lnTo>
                  <a:lnTo>
                    <a:pt x="259130" y="319503"/>
                  </a:lnTo>
                  <a:lnTo>
                    <a:pt x="293984" y="292703"/>
                  </a:lnTo>
                  <a:lnTo>
                    <a:pt x="320912" y="258007"/>
                  </a:lnTo>
                  <a:lnTo>
                    <a:pt x="338272" y="217046"/>
                  </a:lnTo>
                  <a:lnTo>
                    <a:pt x="344423" y="171450"/>
                  </a:lnTo>
                  <a:lnTo>
                    <a:pt x="338272" y="125853"/>
                  </a:lnTo>
                  <a:lnTo>
                    <a:pt x="320912" y="84892"/>
                  </a:lnTo>
                  <a:lnTo>
                    <a:pt x="293984" y="50196"/>
                  </a:lnTo>
                  <a:lnTo>
                    <a:pt x="259130" y="23396"/>
                  </a:lnTo>
                  <a:lnTo>
                    <a:pt x="217992" y="6120"/>
                  </a:lnTo>
                  <a:lnTo>
                    <a:pt x="172211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48909785-1DD6-5473-AA6D-81386C17A830}"/>
                </a:ext>
              </a:extLst>
            </p:cNvPr>
            <p:cNvSpPr/>
            <p:nvPr/>
          </p:nvSpPr>
          <p:spPr>
            <a:xfrm>
              <a:off x="683513" y="3937253"/>
              <a:ext cx="344805" cy="342900"/>
            </a:xfrm>
            <a:custGeom>
              <a:avLst/>
              <a:gdLst/>
              <a:ahLst/>
              <a:cxnLst/>
              <a:rect l="l" t="t" r="r" b="b"/>
              <a:pathLst>
                <a:path w="344805" h="342900">
                  <a:moveTo>
                    <a:pt x="0" y="171450"/>
                  </a:moveTo>
                  <a:lnTo>
                    <a:pt x="6151" y="125853"/>
                  </a:lnTo>
                  <a:lnTo>
                    <a:pt x="23511" y="84892"/>
                  </a:lnTo>
                  <a:lnTo>
                    <a:pt x="50439" y="50196"/>
                  </a:lnTo>
                  <a:lnTo>
                    <a:pt x="85293" y="23396"/>
                  </a:lnTo>
                  <a:lnTo>
                    <a:pt x="126431" y="6120"/>
                  </a:lnTo>
                  <a:lnTo>
                    <a:pt x="172211" y="0"/>
                  </a:lnTo>
                  <a:lnTo>
                    <a:pt x="217992" y="6120"/>
                  </a:lnTo>
                  <a:lnTo>
                    <a:pt x="259130" y="23396"/>
                  </a:lnTo>
                  <a:lnTo>
                    <a:pt x="293984" y="50196"/>
                  </a:lnTo>
                  <a:lnTo>
                    <a:pt x="320912" y="84892"/>
                  </a:lnTo>
                  <a:lnTo>
                    <a:pt x="338272" y="125853"/>
                  </a:lnTo>
                  <a:lnTo>
                    <a:pt x="344423" y="171450"/>
                  </a:lnTo>
                  <a:lnTo>
                    <a:pt x="338272" y="217046"/>
                  </a:lnTo>
                  <a:lnTo>
                    <a:pt x="320912" y="258007"/>
                  </a:lnTo>
                  <a:lnTo>
                    <a:pt x="293984" y="292703"/>
                  </a:lnTo>
                  <a:lnTo>
                    <a:pt x="259130" y="319503"/>
                  </a:lnTo>
                  <a:lnTo>
                    <a:pt x="217992" y="336779"/>
                  </a:lnTo>
                  <a:lnTo>
                    <a:pt x="172211" y="342900"/>
                  </a:lnTo>
                  <a:lnTo>
                    <a:pt x="126431" y="336779"/>
                  </a:lnTo>
                  <a:lnTo>
                    <a:pt x="85293" y="319503"/>
                  </a:lnTo>
                  <a:lnTo>
                    <a:pt x="50439" y="292703"/>
                  </a:lnTo>
                  <a:lnTo>
                    <a:pt x="23511" y="258007"/>
                  </a:lnTo>
                  <a:lnTo>
                    <a:pt x="6151" y="217046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38100">
              <a:solidFill>
                <a:schemeClr val="accent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28">
            <a:extLst>
              <a:ext uri="{FF2B5EF4-FFF2-40B4-BE49-F238E27FC236}">
                <a16:creationId xmlns:a16="http://schemas.microsoft.com/office/drawing/2014/main" id="{8CB4A3EF-4F54-67D7-F2BE-DB0990DE79E5}"/>
              </a:ext>
            </a:extLst>
          </p:cNvPr>
          <p:cNvSpPr txBox="1"/>
          <p:nvPr/>
        </p:nvSpPr>
        <p:spPr>
          <a:xfrm>
            <a:off x="2444157" y="1698910"/>
            <a:ext cx="103823" cy="2250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400" b="1" spc="-135" dirty="0">
                <a:solidFill>
                  <a:srgbClr val="FFFFFF"/>
                </a:solidFill>
                <a:cs typeface="Verdana"/>
              </a:rPr>
              <a:t>4</a:t>
            </a:r>
            <a:endParaRPr sz="1400" dirty="0">
              <a:cs typeface="Verdana"/>
            </a:endParaRPr>
          </a:p>
        </p:txBody>
      </p:sp>
      <p:grpSp>
        <p:nvGrpSpPr>
          <p:cNvPr id="6" name="Group 6323">
            <a:extLst>
              <a:ext uri="{FF2B5EF4-FFF2-40B4-BE49-F238E27FC236}">
                <a16:creationId xmlns:a16="http://schemas.microsoft.com/office/drawing/2014/main" id="{A84291EC-0D8E-4F10-6088-4E21CBAF8066}"/>
              </a:ext>
            </a:extLst>
          </p:cNvPr>
          <p:cNvGrpSpPr/>
          <p:nvPr/>
        </p:nvGrpSpPr>
        <p:grpSpPr>
          <a:xfrm>
            <a:off x="5592142" y="1617972"/>
            <a:ext cx="612000" cy="612000"/>
            <a:chOff x="8742468" y="4690710"/>
            <a:chExt cx="612000" cy="612000"/>
          </a:xfrm>
          <a:solidFill>
            <a:srgbClr val="7030A0"/>
          </a:solidFill>
        </p:grpSpPr>
        <p:sp>
          <p:nvSpPr>
            <p:cNvPr id="7" name="Oval 162">
              <a:extLst>
                <a:ext uri="{FF2B5EF4-FFF2-40B4-BE49-F238E27FC236}">
                  <a16:creationId xmlns:a16="http://schemas.microsoft.com/office/drawing/2014/main" id="{C63E3C6A-F258-7FD8-5A08-341C4F28F52A}"/>
                </a:ext>
              </a:extLst>
            </p:cNvPr>
            <p:cNvSpPr/>
            <p:nvPr/>
          </p:nvSpPr>
          <p:spPr bwMode="ltGray">
            <a:xfrm>
              <a:off x="8742468" y="4690710"/>
              <a:ext cx="612000" cy="612000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Freeform 4850">
              <a:extLst>
                <a:ext uri="{FF2B5EF4-FFF2-40B4-BE49-F238E27FC236}">
                  <a16:creationId xmlns:a16="http://schemas.microsoft.com/office/drawing/2014/main" id="{48C6F432-B791-9E6B-4E56-6153E3961E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3156" y="4770708"/>
              <a:ext cx="489847" cy="497158"/>
            </a:xfrm>
            <a:custGeom>
              <a:avLst/>
              <a:gdLst>
                <a:gd name="T0" fmla="*/ 228 w 402"/>
                <a:gd name="T1" fmla="*/ 272 h 408"/>
                <a:gd name="T2" fmla="*/ 234 w 402"/>
                <a:gd name="T3" fmla="*/ 270 h 408"/>
                <a:gd name="T4" fmla="*/ 238 w 402"/>
                <a:gd name="T5" fmla="*/ 264 h 408"/>
                <a:gd name="T6" fmla="*/ 238 w 402"/>
                <a:gd name="T7" fmla="*/ 258 h 408"/>
                <a:gd name="T8" fmla="*/ 238 w 402"/>
                <a:gd name="T9" fmla="*/ 14 h 408"/>
                <a:gd name="T10" fmla="*/ 238 w 402"/>
                <a:gd name="T11" fmla="*/ 10 h 408"/>
                <a:gd name="T12" fmla="*/ 236 w 402"/>
                <a:gd name="T13" fmla="*/ 2 h 408"/>
                <a:gd name="T14" fmla="*/ 234 w 402"/>
                <a:gd name="T15" fmla="*/ 0 h 408"/>
                <a:gd name="T16" fmla="*/ 226 w 402"/>
                <a:gd name="T17" fmla="*/ 0 h 408"/>
                <a:gd name="T18" fmla="*/ 220 w 402"/>
                <a:gd name="T19" fmla="*/ 4 h 408"/>
                <a:gd name="T20" fmla="*/ 10 w 402"/>
                <a:gd name="T21" fmla="*/ 126 h 408"/>
                <a:gd name="T22" fmla="*/ 6 w 402"/>
                <a:gd name="T23" fmla="*/ 126 h 408"/>
                <a:gd name="T24" fmla="*/ 0 w 402"/>
                <a:gd name="T25" fmla="*/ 132 h 408"/>
                <a:gd name="T26" fmla="*/ 0 w 402"/>
                <a:gd name="T27" fmla="*/ 136 h 408"/>
                <a:gd name="T28" fmla="*/ 2 w 402"/>
                <a:gd name="T29" fmla="*/ 142 h 408"/>
                <a:gd name="T30" fmla="*/ 10 w 402"/>
                <a:gd name="T31" fmla="*/ 146 h 408"/>
                <a:gd name="T32" fmla="*/ 220 w 402"/>
                <a:gd name="T33" fmla="*/ 268 h 408"/>
                <a:gd name="T34" fmla="*/ 224 w 402"/>
                <a:gd name="T35" fmla="*/ 270 h 408"/>
                <a:gd name="T36" fmla="*/ 228 w 402"/>
                <a:gd name="T37" fmla="*/ 272 h 408"/>
                <a:gd name="T38" fmla="*/ 166 w 402"/>
                <a:gd name="T39" fmla="*/ 146 h 408"/>
                <a:gd name="T40" fmla="*/ 156 w 402"/>
                <a:gd name="T41" fmla="*/ 150 h 408"/>
                <a:gd name="T42" fmla="*/ 144 w 402"/>
                <a:gd name="T43" fmla="*/ 146 h 408"/>
                <a:gd name="T44" fmla="*/ 142 w 402"/>
                <a:gd name="T45" fmla="*/ 142 h 408"/>
                <a:gd name="T46" fmla="*/ 142 w 402"/>
                <a:gd name="T47" fmla="*/ 130 h 408"/>
                <a:gd name="T48" fmla="*/ 144 w 402"/>
                <a:gd name="T49" fmla="*/ 124 h 408"/>
                <a:gd name="T50" fmla="*/ 156 w 402"/>
                <a:gd name="T51" fmla="*/ 120 h 408"/>
                <a:gd name="T52" fmla="*/ 166 w 402"/>
                <a:gd name="T53" fmla="*/ 124 h 408"/>
                <a:gd name="T54" fmla="*/ 170 w 402"/>
                <a:gd name="T55" fmla="*/ 130 h 408"/>
                <a:gd name="T56" fmla="*/ 170 w 402"/>
                <a:gd name="T57" fmla="*/ 142 h 408"/>
                <a:gd name="T58" fmla="*/ 166 w 402"/>
                <a:gd name="T59" fmla="*/ 146 h 408"/>
                <a:gd name="T60" fmla="*/ 144 w 402"/>
                <a:gd name="T61" fmla="*/ 184 h 408"/>
                <a:gd name="T62" fmla="*/ 180 w 402"/>
                <a:gd name="T63" fmla="*/ 408 h 408"/>
                <a:gd name="T64" fmla="*/ 156 w 402"/>
                <a:gd name="T65" fmla="*/ 404 h 408"/>
                <a:gd name="T66" fmla="*/ 132 w 402"/>
                <a:gd name="T67" fmla="*/ 398 h 408"/>
                <a:gd name="T68" fmla="*/ 392 w 402"/>
                <a:gd name="T69" fmla="*/ 196 h 408"/>
                <a:gd name="T70" fmla="*/ 402 w 402"/>
                <a:gd name="T71" fmla="*/ 188 h 408"/>
                <a:gd name="T72" fmla="*/ 402 w 402"/>
                <a:gd name="T73" fmla="*/ 184 h 408"/>
                <a:gd name="T74" fmla="*/ 398 w 402"/>
                <a:gd name="T75" fmla="*/ 178 h 408"/>
                <a:gd name="T76" fmla="*/ 314 w 402"/>
                <a:gd name="T77" fmla="*/ 144 h 408"/>
                <a:gd name="T78" fmla="*/ 282 w 402"/>
                <a:gd name="T79" fmla="*/ 62 h 408"/>
                <a:gd name="T80" fmla="*/ 278 w 402"/>
                <a:gd name="T81" fmla="*/ 58 h 408"/>
                <a:gd name="T82" fmla="*/ 270 w 402"/>
                <a:gd name="T83" fmla="*/ 56 h 408"/>
                <a:gd name="T84" fmla="*/ 266 w 402"/>
                <a:gd name="T85" fmla="*/ 58 h 408"/>
                <a:gd name="T86" fmla="*/ 262 w 402"/>
                <a:gd name="T87" fmla="*/ 64 h 408"/>
                <a:gd name="T88" fmla="*/ 278 w 402"/>
                <a:gd name="T89" fmla="*/ 154 h 408"/>
                <a:gd name="T90" fmla="*/ 244 w 402"/>
                <a:gd name="T91" fmla="*/ 230 h 408"/>
                <a:gd name="T92" fmla="*/ 390 w 402"/>
                <a:gd name="T93" fmla="*/ 196 h 408"/>
                <a:gd name="T94" fmla="*/ 392 w 402"/>
                <a:gd name="T95" fmla="*/ 196 h 408"/>
                <a:gd name="T96" fmla="*/ 306 w 402"/>
                <a:gd name="T97" fmla="*/ 168 h 408"/>
                <a:gd name="T98" fmla="*/ 302 w 402"/>
                <a:gd name="T99" fmla="*/ 172 h 408"/>
                <a:gd name="T100" fmla="*/ 294 w 402"/>
                <a:gd name="T101" fmla="*/ 172 h 408"/>
                <a:gd name="T102" fmla="*/ 290 w 402"/>
                <a:gd name="T103" fmla="*/ 168 h 408"/>
                <a:gd name="T104" fmla="*/ 286 w 402"/>
                <a:gd name="T105" fmla="*/ 160 h 408"/>
                <a:gd name="T106" fmla="*/ 290 w 402"/>
                <a:gd name="T107" fmla="*/ 152 h 408"/>
                <a:gd name="T108" fmla="*/ 294 w 402"/>
                <a:gd name="T109" fmla="*/ 150 h 408"/>
                <a:gd name="T110" fmla="*/ 302 w 402"/>
                <a:gd name="T111" fmla="*/ 150 h 408"/>
                <a:gd name="T112" fmla="*/ 306 w 402"/>
                <a:gd name="T113" fmla="*/ 152 h 408"/>
                <a:gd name="T114" fmla="*/ 310 w 402"/>
                <a:gd name="T115" fmla="*/ 160 h 408"/>
                <a:gd name="T116" fmla="*/ 306 w 402"/>
                <a:gd name="T117" fmla="*/ 168 h 408"/>
                <a:gd name="T118" fmla="*/ 286 w 402"/>
                <a:gd name="T119" fmla="*/ 208 h 408"/>
                <a:gd name="T120" fmla="*/ 310 w 402"/>
                <a:gd name="T121" fmla="*/ 192 h 408"/>
                <a:gd name="T122" fmla="*/ 318 w 402"/>
                <a:gd name="T123" fmla="*/ 366 h 408"/>
                <a:gd name="T124" fmla="*/ 276 w 402"/>
                <a:gd name="T125" fmla="*/ 39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408">
                  <a:moveTo>
                    <a:pt x="228" y="272"/>
                  </a:moveTo>
                  <a:lnTo>
                    <a:pt x="228" y="272"/>
                  </a:lnTo>
                  <a:lnTo>
                    <a:pt x="234" y="270"/>
                  </a:lnTo>
                  <a:lnTo>
                    <a:pt x="234" y="270"/>
                  </a:lnTo>
                  <a:lnTo>
                    <a:pt x="236" y="268"/>
                  </a:lnTo>
                  <a:lnTo>
                    <a:pt x="238" y="264"/>
                  </a:lnTo>
                  <a:lnTo>
                    <a:pt x="238" y="260"/>
                  </a:lnTo>
                  <a:lnTo>
                    <a:pt x="238" y="258"/>
                  </a:lnTo>
                  <a:lnTo>
                    <a:pt x="182" y="136"/>
                  </a:lnTo>
                  <a:lnTo>
                    <a:pt x="238" y="14"/>
                  </a:lnTo>
                  <a:lnTo>
                    <a:pt x="238" y="14"/>
                  </a:lnTo>
                  <a:lnTo>
                    <a:pt x="238" y="10"/>
                  </a:lnTo>
                  <a:lnTo>
                    <a:pt x="238" y="6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20" y="4"/>
                  </a:lnTo>
                  <a:lnTo>
                    <a:pt x="142" y="112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2" y="142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42" y="158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4" y="270"/>
                  </a:lnTo>
                  <a:lnTo>
                    <a:pt x="228" y="272"/>
                  </a:lnTo>
                  <a:lnTo>
                    <a:pt x="228" y="272"/>
                  </a:lnTo>
                  <a:close/>
                  <a:moveTo>
                    <a:pt x="166" y="146"/>
                  </a:moveTo>
                  <a:lnTo>
                    <a:pt x="166" y="146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44" y="146"/>
                  </a:lnTo>
                  <a:lnTo>
                    <a:pt x="144" y="146"/>
                  </a:lnTo>
                  <a:lnTo>
                    <a:pt x="142" y="142"/>
                  </a:lnTo>
                  <a:lnTo>
                    <a:pt x="140" y="136"/>
                  </a:lnTo>
                  <a:lnTo>
                    <a:pt x="142" y="130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50" y="122"/>
                  </a:lnTo>
                  <a:lnTo>
                    <a:pt x="156" y="120"/>
                  </a:lnTo>
                  <a:lnTo>
                    <a:pt x="162" y="122"/>
                  </a:lnTo>
                  <a:lnTo>
                    <a:pt x="166" y="124"/>
                  </a:lnTo>
                  <a:lnTo>
                    <a:pt x="166" y="124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0" y="142"/>
                  </a:lnTo>
                  <a:lnTo>
                    <a:pt x="166" y="146"/>
                  </a:lnTo>
                  <a:lnTo>
                    <a:pt x="166" y="146"/>
                  </a:lnTo>
                  <a:close/>
                  <a:moveTo>
                    <a:pt x="132" y="398"/>
                  </a:moveTo>
                  <a:lnTo>
                    <a:pt x="144" y="184"/>
                  </a:lnTo>
                  <a:lnTo>
                    <a:pt x="170" y="222"/>
                  </a:lnTo>
                  <a:lnTo>
                    <a:pt x="180" y="408"/>
                  </a:lnTo>
                  <a:lnTo>
                    <a:pt x="180" y="408"/>
                  </a:lnTo>
                  <a:lnTo>
                    <a:pt x="156" y="404"/>
                  </a:lnTo>
                  <a:lnTo>
                    <a:pt x="132" y="398"/>
                  </a:lnTo>
                  <a:lnTo>
                    <a:pt x="132" y="398"/>
                  </a:lnTo>
                  <a:close/>
                  <a:moveTo>
                    <a:pt x="392" y="196"/>
                  </a:moveTo>
                  <a:lnTo>
                    <a:pt x="392" y="196"/>
                  </a:lnTo>
                  <a:lnTo>
                    <a:pt x="398" y="194"/>
                  </a:lnTo>
                  <a:lnTo>
                    <a:pt x="402" y="188"/>
                  </a:lnTo>
                  <a:lnTo>
                    <a:pt x="402" y="188"/>
                  </a:lnTo>
                  <a:lnTo>
                    <a:pt x="402" y="184"/>
                  </a:lnTo>
                  <a:lnTo>
                    <a:pt x="400" y="180"/>
                  </a:lnTo>
                  <a:lnTo>
                    <a:pt x="398" y="178"/>
                  </a:lnTo>
                  <a:lnTo>
                    <a:pt x="396" y="176"/>
                  </a:lnTo>
                  <a:lnTo>
                    <a:pt x="314" y="144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0" y="60"/>
                  </a:lnTo>
                  <a:lnTo>
                    <a:pt x="278" y="58"/>
                  </a:lnTo>
                  <a:lnTo>
                    <a:pt x="274" y="56"/>
                  </a:lnTo>
                  <a:lnTo>
                    <a:pt x="270" y="56"/>
                  </a:lnTo>
                  <a:lnTo>
                    <a:pt x="270" y="56"/>
                  </a:lnTo>
                  <a:lnTo>
                    <a:pt x="266" y="58"/>
                  </a:lnTo>
                  <a:lnTo>
                    <a:pt x="264" y="60"/>
                  </a:lnTo>
                  <a:lnTo>
                    <a:pt x="262" y="64"/>
                  </a:lnTo>
                  <a:lnTo>
                    <a:pt x="262" y="68"/>
                  </a:lnTo>
                  <a:lnTo>
                    <a:pt x="278" y="154"/>
                  </a:lnTo>
                  <a:lnTo>
                    <a:pt x="234" y="208"/>
                  </a:lnTo>
                  <a:lnTo>
                    <a:pt x="244" y="230"/>
                  </a:lnTo>
                  <a:lnTo>
                    <a:pt x="304" y="180"/>
                  </a:lnTo>
                  <a:lnTo>
                    <a:pt x="390" y="196"/>
                  </a:lnTo>
                  <a:lnTo>
                    <a:pt x="390" y="196"/>
                  </a:lnTo>
                  <a:lnTo>
                    <a:pt x="392" y="196"/>
                  </a:lnTo>
                  <a:lnTo>
                    <a:pt x="392" y="196"/>
                  </a:lnTo>
                  <a:close/>
                  <a:moveTo>
                    <a:pt x="306" y="168"/>
                  </a:moveTo>
                  <a:lnTo>
                    <a:pt x="306" y="168"/>
                  </a:lnTo>
                  <a:lnTo>
                    <a:pt x="302" y="172"/>
                  </a:lnTo>
                  <a:lnTo>
                    <a:pt x="298" y="172"/>
                  </a:lnTo>
                  <a:lnTo>
                    <a:pt x="294" y="172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4"/>
                  </a:lnTo>
                  <a:lnTo>
                    <a:pt x="286" y="160"/>
                  </a:lnTo>
                  <a:lnTo>
                    <a:pt x="288" y="156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94" y="150"/>
                  </a:lnTo>
                  <a:lnTo>
                    <a:pt x="298" y="148"/>
                  </a:lnTo>
                  <a:lnTo>
                    <a:pt x="302" y="150"/>
                  </a:lnTo>
                  <a:lnTo>
                    <a:pt x="306" y="152"/>
                  </a:lnTo>
                  <a:lnTo>
                    <a:pt x="306" y="152"/>
                  </a:lnTo>
                  <a:lnTo>
                    <a:pt x="310" y="156"/>
                  </a:lnTo>
                  <a:lnTo>
                    <a:pt x="310" y="160"/>
                  </a:lnTo>
                  <a:lnTo>
                    <a:pt x="310" y="164"/>
                  </a:lnTo>
                  <a:lnTo>
                    <a:pt x="306" y="168"/>
                  </a:lnTo>
                  <a:lnTo>
                    <a:pt x="306" y="168"/>
                  </a:lnTo>
                  <a:close/>
                  <a:moveTo>
                    <a:pt x="286" y="208"/>
                  </a:moveTo>
                  <a:lnTo>
                    <a:pt x="306" y="192"/>
                  </a:lnTo>
                  <a:lnTo>
                    <a:pt x="310" y="192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298" y="380"/>
                  </a:lnTo>
                  <a:lnTo>
                    <a:pt x="276" y="390"/>
                  </a:lnTo>
                  <a:lnTo>
                    <a:pt x="286" y="208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0B4796DF-7892-11A7-FBF0-996ED695EF8E}"/>
              </a:ext>
            </a:extLst>
          </p:cNvPr>
          <p:cNvSpPr txBox="1"/>
          <p:nvPr/>
        </p:nvSpPr>
        <p:spPr>
          <a:xfrm>
            <a:off x="5050172" y="2241873"/>
            <a:ext cx="1873942" cy="24721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5366" marR="3810" indent="-1016318">
              <a:lnSpc>
                <a:spcPct val="118000"/>
              </a:lnSpc>
              <a:spcBef>
                <a:spcPts val="71"/>
              </a:spcBef>
            </a:pPr>
            <a:r>
              <a:rPr lang="es-CO" sz="1400" b="1" dirty="0" err="1">
                <a:cs typeface="Verdana"/>
              </a:rPr>
              <a:t>Environmental</a:t>
            </a:r>
            <a:r>
              <a:rPr lang="es-CO" sz="1400" b="1" dirty="0">
                <a:cs typeface="Verdana"/>
              </a:rPr>
              <a:t> </a:t>
            </a:r>
            <a:r>
              <a:rPr lang="es-CO" sz="1400" b="1" dirty="0" err="1">
                <a:cs typeface="Verdana"/>
              </a:rPr>
              <a:t>Strategy</a:t>
            </a:r>
            <a:endParaRPr sz="1400" dirty="0">
              <a:cs typeface="Verdana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4129BC-747A-B415-573E-130954AA8EBB}"/>
              </a:ext>
            </a:extLst>
          </p:cNvPr>
          <p:cNvSpPr txBox="1"/>
          <p:nvPr/>
        </p:nvSpPr>
        <p:spPr>
          <a:xfrm>
            <a:off x="3763602" y="5602753"/>
            <a:ext cx="4715692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</a:pP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Strengthening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campaign</a:t>
            </a:r>
            <a:r>
              <a:rPr lang="es-CO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Green: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planet</a:t>
            </a:r>
            <a:r>
              <a:rPr lang="es-CO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s-ES" sz="14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998E7A42-5BAF-CAC3-E123-956685938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232" y="1525627"/>
            <a:ext cx="1873942" cy="935830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F49897F-79B3-B552-3950-C4BEE89E8F35}"/>
              </a:ext>
            </a:extLst>
          </p:cNvPr>
          <p:cNvGrpSpPr/>
          <p:nvPr/>
        </p:nvGrpSpPr>
        <p:grpSpPr>
          <a:xfrm>
            <a:off x="3276432" y="2743373"/>
            <a:ext cx="5345891" cy="2565905"/>
            <a:chOff x="1828632" y="2311772"/>
            <a:chExt cx="5345891" cy="2565905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5968992-83FE-F717-335E-8ADD15D3664B}"/>
                </a:ext>
              </a:extLst>
            </p:cNvPr>
            <p:cNvSpPr/>
            <p:nvPr/>
          </p:nvSpPr>
          <p:spPr>
            <a:xfrm>
              <a:off x="1828632" y="2314143"/>
              <a:ext cx="2166593" cy="610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/>
                <a:t>Garbage</a:t>
              </a:r>
              <a:r>
                <a:rPr lang="es-CO" dirty="0"/>
                <a:t> </a:t>
              </a:r>
              <a:r>
                <a:rPr lang="es-CO" dirty="0" err="1"/>
                <a:t>Campaign</a:t>
              </a:r>
              <a:endParaRPr lang="es-CO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A92C58B-80F0-2B1C-DC4C-15DEA655F3F4}"/>
                </a:ext>
              </a:extLst>
            </p:cNvPr>
            <p:cNvSpPr/>
            <p:nvPr/>
          </p:nvSpPr>
          <p:spPr>
            <a:xfrm>
              <a:off x="4144342" y="2311772"/>
              <a:ext cx="3030181" cy="59873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ysClr val="windowText" lastClr="000000"/>
                  </a:solidFill>
                </a:rPr>
                <a:t>Better</a:t>
              </a:r>
              <a:r>
                <a:rPr lang="es-CO" dirty="0">
                  <a:solidFill>
                    <a:sysClr val="windowText" lastClr="000000"/>
                  </a:solidFill>
                </a:rPr>
                <a:t> Use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of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Paper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</a:p>
            <a:p>
              <a:pPr algn="ctr"/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Campaign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728E197-EC90-A3C7-48F4-3916EAE9955C}"/>
                </a:ext>
              </a:extLst>
            </p:cNvPr>
            <p:cNvSpPr/>
            <p:nvPr/>
          </p:nvSpPr>
          <p:spPr>
            <a:xfrm>
              <a:off x="1828632" y="3047865"/>
              <a:ext cx="2743368" cy="65148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ysClr val="windowText" lastClr="000000"/>
                  </a:solidFill>
                </a:rPr>
                <a:t>Disposable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items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campaign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5B1B9B4F-04FB-CCE3-F08B-93FD6D77F295}"/>
                </a:ext>
              </a:extLst>
            </p:cNvPr>
            <p:cNvSpPr/>
            <p:nvPr/>
          </p:nvSpPr>
          <p:spPr>
            <a:xfrm>
              <a:off x="4783015" y="3004642"/>
              <a:ext cx="2391508" cy="1220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ysClr val="windowText" lastClr="000000"/>
                  </a:solidFill>
                </a:rPr>
                <a:t>Energy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Saving</a:t>
              </a:r>
              <a:endParaRPr lang="es-CO" dirty="0">
                <a:solidFill>
                  <a:sysClr val="windowText" lastClr="000000"/>
                </a:solidFill>
              </a:endParaRPr>
            </a:p>
            <a:p>
              <a:pPr algn="ctr"/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Campaign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61427A8-E8EC-4B34-DD4C-FED1A585107A}"/>
                </a:ext>
              </a:extLst>
            </p:cNvPr>
            <p:cNvSpPr/>
            <p:nvPr/>
          </p:nvSpPr>
          <p:spPr>
            <a:xfrm>
              <a:off x="1828632" y="3760449"/>
              <a:ext cx="2743368" cy="111722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chemeClr val="bg1"/>
                  </a:solidFill>
                </a:rPr>
                <a:t>Water</a:t>
              </a:r>
              <a:r>
                <a:rPr lang="es-CO" dirty="0">
                  <a:solidFill>
                    <a:schemeClr val="bg1"/>
                  </a:solidFill>
                </a:rPr>
                <a:t> </a:t>
              </a:r>
              <a:r>
                <a:rPr lang="es-CO" dirty="0" err="1">
                  <a:solidFill>
                    <a:schemeClr val="bg1"/>
                  </a:solidFill>
                </a:rPr>
                <a:t>Saving</a:t>
              </a:r>
              <a:endParaRPr lang="es-CO" dirty="0">
                <a:solidFill>
                  <a:schemeClr val="bg1"/>
                </a:solidFill>
              </a:endParaRPr>
            </a:p>
            <a:p>
              <a:pPr algn="ctr"/>
              <a:r>
                <a:rPr lang="es-CO" dirty="0">
                  <a:solidFill>
                    <a:schemeClr val="bg1"/>
                  </a:solidFill>
                </a:rPr>
                <a:t> </a:t>
              </a:r>
              <a:r>
                <a:rPr lang="es-CO" dirty="0" err="1">
                  <a:solidFill>
                    <a:schemeClr val="bg1"/>
                  </a:solidFill>
                </a:rPr>
                <a:t>Campaign</a:t>
              </a:r>
              <a:endParaRPr lang="es-CO" dirty="0">
                <a:solidFill>
                  <a:schemeClr val="bg1"/>
                </a:solidFill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211AFFAB-C9F2-B3C8-D4E0-5603F41A6422}"/>
                </a:ext>
              </a:extLst>
            </p:cNvPr>
            <p:cNvSpPr/>
            <p:nvPr/>
          </p:nvSpPr>
          <p:spPr>
            <a:xfrm>
              <a:off x="4753836" y="4351942"/>
              <a:ext cx="2420686" cy="4793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>
                  <a:solidFill>
                    <a:sysClr val="windowText" lastClr="000000"/>
                  </a:solidFill>
                </a:rPr>
                <a:t>Internal</a:t>
              </a:r>
              <a:r>
                <a:rPr lang="es-CO" dirty="0">
                  <a:solidFill>
                    <a:sysClr val="windowText" lastClr="000000"/>
                  </a:solidFill>
                </a:rPr>
                <a:t> </a:t>
              </a:r>
              <a:r>
                <a:rPr lang="es-CO" dirty="0" err="1">
                  <a:solidFill>
                    <a:sysClr val="windowText" lastClr="000000"/>
                  </a:solidFill>
                </a:rPr>
                <a:t>Disclosure</a:t>
              </a:r>
              <a:endParaRPr lang="es-CO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63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027937" y="411201"/>
            <a:ext cx="5382549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Sustainability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Strategy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A62DEA4-CCF5-652D-ADA0-2527AD9F8D3D}"/>
              </a:ext>
            </a:extLst>
          </p:cNvPr>
          <p:cNvSpPr/>
          <p:nvPr/>
        </p:nvSpPr>
        <p:spPr>
          <a:xfrm>
            <a:off x="9846656" y="2401847"/>
            <a:ext cx="1610316" cy="2170435"/>
          </a:xfrm>
          <a:prstGeom prst="rect">
            <a:avLst/>
          </a:prstGeom>
          <a:solidFill>
            <a:srgbClr val="0009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56 CuadroTexto">
            <a:extLst>
              <a:ext uri="{FF2B5EF4-FFF2-40B4-BE49-F238E27FC236}">
                <a16:creationId xmlns:a16="http://schemas.microsoft.com/office/drawing/2014/main" id="{51D9659D-889A-F485-E4E1-5D65889D4D02}"/>
              </a:ext>
            </a:extLst>
          </p:cNvPr>
          <p:cNvSpPr txBox="1"/>
          <p:nvPr/>
        </p:nvSpPr>
        <p:spPr>
          <a:xfrm>
            <a:off x="594744" y="1590007"/>
            <a:ext cx="9346969" cy="561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>
              <a:defRPr lang="en-US"/>
            </a:defPPr>
            <a:lvl1pPr hangingPunct="0">
              <a:defRPr sz="2400" b="1">
                <a:solidFill>
                  <a:srgbClr val="C00000"/>
                </a:solidFill>
                <a:latin typeface="+mj-lt"/>
              </a:defRPr>
            </a:lvl1pPr>
          </a:lstStyle>
          <a:p>
            <a:pPr lvl="0" algn="just"/>
            <a:endParaRPr lang="es-ES" sz="1450" b="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lvl="0" algn="just"/>
            <a:endParaRPr lang="es-ES" sz="1600" u="sng" dirty="0">
              <a:cs typeface="Arial" panose="020B0604020202020204" pitchFamily="34" charset="0"/>
            </a:endParaRPr>
          </a:p>
        </p:txBody>
      </p:sp>
      <p:sp>
        <p:nvSpPr>
          <p:cNvPr id="60" name="Google Shape;153;p9">
            <a:extLst>
              <a:ext uri="{FF2B5EF4-FFF2-40B4-BE49-F238E27FC236}">
                <a16:creationId xmlns:a16="http://schemas.microsoft.com/office/drawing/2014/main" id="{C1939D52-6AA9-8D57-A331-1521C43B6447}"/>
              </a:ext>
            </a:extLst>
          </p:cNvPr>
          <p:cNvSpPr txBox="1"/>
          <p:nvPr/>
        </p:nvSpPr>
        <p:spPr>
          <a:xfrm>
            <a:off x="302115" y="3139593"/>
            <a:ext cx="2715371" cy="112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Transforming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assets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s-MX" sz="2400" b="1" i="0" u="none" strike="noStrike" cap="none" dirty="0" err="1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sustainable</a:t>
            </a:r>
            <a:r>
              <a:rPr lang="es-MX" sz="2400" b="1" i="0" u="none" strike="noStrike" cap="none" dirty="0">
                <a:solidFill>
                  <a:srgbClr val="0007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future.</a:t>
            </a:r>
            <a:endParaRPr sz="1400" b="0" i="0" u="none" strike="noStrike" cap="none" dirty="0">
              <a:solidFill>
                <a:srgbClr val="0007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72D0DE32-926F-A35A-5851-807C1C859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28" y="1736768"/>
            <a:ext cx="2269806" cy="1156156"/>
          </a:xfrm>
          <a:prstGeom prst="rect">
            <a:avLst/>
          </a:prstGeom>
        </p:spPr>
      </p:pic>
      <p:sp>
        <p:nvSpPr>
          <p:cNvPr id="71" name="Google Shape;153;p9">
            <a:extLst>
              <a:ext uri="{FF2B5EF4-FFF2-40B4-BE49-F238E27FC236}">
                <a16:creationId xmlns:a16="http://schemas.microsoft.com/office/drawing/2014/main" id="{D90F0797-C221-8E03-73D2-210D430DECFA}"/>
              </a:ext>
            </a:extLst>
          </p:cNvPr>
          <p:cNvSpPr txBox="1"/>
          <p:nvPr/>
        </p:nvSpPr>
        <p:spPr>
          <a:xfrm>
            <a:off x="9307880" y="1860430"/>
            <a:ext cx="2710854" cy="2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r>
              <a:rPr lang="es-MX" sz="1600" b="1" dirty="0" err="1">
                <a:solidFill>
                  <a:srgbClr val="00073E"/>
                </a:solidFill>
                <a:latin typeface="Century Gothic"/>
                <a:ea typeface="Arial"/>
                <a:cs typeface="Arial"/>
                <a:sym typeface="Century Gothic"/>
              </a:rPr>
              <a:t>Stakeholders</a:t>
            </a:r>
            <a:endParaRPr sz="1050" b="0" i="0" u="none" strike="noStrike" cap="none" dirty="0">
              <a:solidFill>
                <a:srgbClr val="0007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2E7D45EF-29F7-C28D-C860-FA01BD552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26" y="5190835"/>
            <a:ext cx="3054085" cy="1242135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502371BA-E8CC-4620-3DE9-35AA7E509030}"/>
              </a:ext>
            </a:extLst>
          </p:cNvPr>
          <p:cNvSpPr txBox="1"/>
          <p:nvPr/>
        </p:nvSpPr>
        <p:spPr>
          <a:xfrm>
            <a:off x="9982389" y="2519085"/>
            <a:ext cx="139373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>
                <a:solidFill>
                  <a:schemeClr val="bg1"/>
                </a:solidFill>
              </a:rPr>
              <a:t>Staff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Shareholders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Board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of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Directors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Investors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Originators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Authorities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Placement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agents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Supliers</a:t>
            </a:r>
            <a:endParaRPr lang="es-ES" sz="1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Credit</a:t>
            </a:r>
            <a:r>
              <a:rPr lang="es-ES" sz="1000" dirty="0">
                <a:solidFill>
                  <a:schemeClr val="bg1"/>
                </a:solidFill>
              </a:rPr>
              <a:t> rating agencies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000" dirty="0" err="1">
                <a:solidFill>
                  <a:schemeClr val="bg1"/>
                </a:solidFill>
              </a:rPr>
              <a:t>Tenants</a:t>
            </a:r>
            <a:endParaRPr lang="es-ES" sz="1000" dirty="0">
              <a:solidFill>
                <a:schemeClr val="bg1"/>
              </a:solidFill>
            </a:endParaRPr>
          </a:p>
        </p:txBody>
      </p:sp>
      <p:pic>
        <p:nvPicPr>
          <p:cNvPr id="3" name="Imagen 2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487D9555-F9F4-F322-8861-297AB92BD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79" y="1058878"/>
            <a:ext cx="5828074" cy="58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Colombiana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5262FF3-948B-CF03-A575-1D7CA11EC0D5}"/>
              </a:ext>
            </a:extLst>
          </p:cNvPr>
          <p:cNvSpPr txBox="1"/>
          <p:nvPr/>
        </p:nvSpPr>
        <p:spPr>
          <a:xfrm>
            <a:off x="5782114" y="2507898"/>
            <a:ext cx="5914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400" b="0" i="0" dirty="0">
                <a:solidFill>
                  <a:srgbClr val="252525"/>
                </a:solidFill>
                <a:effectLst/>
                <a:latin typeface="Inter"/>
              </a:rPr>
              <a:t>Connecting the financing needs of different economic activities with the capital market, with transparency, efficiency and under the principles of sustainability, through the securitization of assets.</a:t>
            </a:r>
            <a:endParaRPr lang="en-US" sz="1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3" name="Picture 3" descr="C:\Users\mpadilla\Pictures\logosintegrados14-03-2012.png">
            <a:extLst>
              <a:ext uri="{FF2B5EF4-FFF2-40B4-BE49-F238E27FC236}">
                <a16:creationId xmlns:a16="http://schemas.microsoft.com/office/drawing/2014/main" id="{78D0474A-4F3D-C5AE-2DB8-15C4E114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07" y="4815025"/>
            <a:ext cx="630850" cy="61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">
            <a:extLst>
              <a:ext uri="{FF2B5EF4-FFF2-40B4-BE49-F238E27FC236}">
                <a16:creationId xmlns:a16="http://schemas.microsoft.com/office/drawing/2014/main" id="{B577E617-AB89-A3C4-825E-EF383FF57E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9659" y="3863287"/>
            <a:ext cx="1180334" cy="51318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0227F965-2172-8FAE-817C-E473A824F743}"/>
              </a:ext>
            </a:extLst>
          </p:cNvPr>
          <p:cNvSpPr txBox="1"/>
          <p:nvPr/>
        </p:nvSpPr>
        <p:spPr>
          <a:xfrm>
            <a:off x="6020376" y="4819759"/>
            <a:ext cx="579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ISO 9001:2008 </a:t>
            </a:r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IR Issuer Distinction Management System quality certification as Master Servicing which involves the oversight of portfolio and information disclosure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458B525-6101-4527-723F-40A1E085060D}"/>
              </a:ext>
            </a:extLst>
          </p:cNvPr>
          <p:cNvSpPr txBox="1"/>
          <p:nvPr/>
        </p:nvSpPr>
        <p:spPr>
          <a:xfrm>
            <a:off x="6059993" y="3863831"/>
            <a:ext cx="565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Counterparty risk: AAA rating. This confirms our position as a market leader in mortgage securitization and administration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8FE39D2-F80E-2810-2EC4-2B2364405B58}"/>
              </a:ext>
            </a:extLst>
          </p:cNvPr>
          <p:cNvSpPr txBox="1"/>
          <p:nvPr/>
        </p:nvSpPr>
        <p:spPr>
          <a:xfrm>
            <a:off x="6015857" y="4331426"/>
            <a:ext cx="5721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Best practices on information disclosure and investor relations Certification by the Colombian Stock Exchange Market– BVC since 2013.</a:t>
            </a:r>
          </a:p>
          <a:p>
            <a:pPr algn="just"/>
            <a:endParaRPr lang="es-CO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A87E2209-B2C6-C6D4-C158-8954338DA732}"/>
              </a:ext>
            </a:extLst>
          </p:cNvPr>
          <p:cNvSpPr/>
          <p:nvPr/>
        </p:nvSpPr>
        <p:spPr>
          <a:xfrm>
            <a:off x="4765330" y="3324696"/>
            <a:ext cx="7032896" cy="34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latin typeface="Segoe UI" panose="020B0502040204020203" pitchFamily="34" charset="0"/>
                <a:cs typeface="Segoe UI" panose="020B0502040204020203" pitchFamily="34" charset="0"/>
              </a:rPr>
              <a:t>Acknowledgments</a:t>
            </a:r>
            <a:endParaRPr lang="es-CO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57658751-486F-9E06-50A3-AD78021CF0D4}"/>
              </a:ext>
            </a:extLst>
          </p:cNvPr>
          <p:cNvSpPr/>
          <p:nvPr/>
        </p:nvSpPr>
        <p:spPr>
          <a:xfrm>
            <a:off x="4765330" y="3748092"/>
            <a:ext cx="7032896" cy="310990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06D4E9B-5362-2295-B9A4-4ABA82FCFAF7}"/>
              </a:ext>
            </a:extLst>
          </p:cNvPr>
          <p:cNvSpPr txBox="1"/>
          <p:nvPr/>
        </p:nvSpPr>
        <p:spPr>
          <a:xfrm>
            <a:off x="5782114" y="1015182"/>
            <a:ext cx="618940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Created in 2001, after the Colombian 1990’s mortgage crisis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First asset securitization company in Colombia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Equity: USD $</a:t>
            </a:r>
            <a:r>
              <a:rPr lang="es-CO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37</a:t>
            </a:r>
            <a:r>
              <a:rPr lang="x-none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millions</a:t>
            </a:r>
            <a:endParaRPr lang="es-CO" sz="1400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Supervised by the Financial Superintendence of Colombia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More than USD </a:t>
            </a:r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$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6,7</a:t>
            </a:r>
            <a:r>
              <a:rPr lang="es-E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s-ES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es-E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81</a:t>
            </a:r>
            <a:r>
              <a:rPr lang="es-E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issuances</a:t>
            </a:r>
            <a:endParaRPr lang="es-ES" sz="14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Diagrama de flujo: proceso alternativo 40">
            <a:extLst>
              <a:ext uri="{FF2B5EF4-FFF2-40B4-BE49-F238E27FC236}">
                <a16:creationId xmlns:a16="http://schemas.microsoft.com/office/drawing/2014/main" id="{97089B2F-0CCA-5A9C-093C-9AF672CB8DDF}"/>
              </a:ext>
            </a:extLst>
          </p:cNvPr>
          <p:cNvSpPr/>
          <p:nvPr/>
        </p:nvSpPr>
        <p:spPr>
          <a:xfrm>
            <a:off x="4372626" y="1191491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Company</a:t>
            </a:r>
          </a:p>
        </p:txBody>
      </p:sp>
      <p:sp>
        <p:nvSpPr>
          <p:cNvPr id="42" name="Diagrama de flujo: proceso alternativo 41">
            <a:extLst>
              <a:ext uri="{FF2B5EF4-FFF2-40B4-BE49-F238E27FC236}">
                <a16:creationId xmlns:a16="http://schemas.microsoft.com/office/drawing/2014/main" id="{9CE87A39-600E-CB84-091F-A9E79D11D062}"/>
              </a:ext>
            </a:extLst>
          </p:cNvPr>
          <p:cNvSpPr/>
          <p:nvPr/>
        </p:nvSpPr>
        <p:spPr>
          <a:xfrm>
            <a:off x="4372626" y="2475986"/>
            <a:ext cx="1249164" cy="744099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err="1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es-CO" sz="1600" b="1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600" b="1" dirty="0" err="1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  <a:endParaRPr lang="es-CO" sz="1600" b="1" dirty="0">
              <a:solidFill>
                <a:srgbClr val="0019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80E46817-DE02-8E42-ED32-C7CD3206A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4056" y="4343507"/>
            <a:ext cx="1037952" cy="471518"/>
          </a:xfrm>
          <a:prstGeom prst="rect">
            <a:avLst/>
          </a:prstGeom>
        </p:spPr>
      </p:pic>
      <p:pic>
        <p:nvPicPr>
          <p:cNvPr id="2" name="Picture 4" descr="Titularizadora Colombiana culminó emisión de títulos no hipotecarios">
            <a:extLst>
              <a:ext uri="{FF2B5EF4-FFF2-40B4-BE49-F238E27FC236}">
                <a16:creationId xmlns:a16="http://schemas.microsoft.com/office/drawing/2014/main" id="{3026FC97-1B4D-AB81-1EE4-0AC83EB1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0" y="1372472"/>
            <a:ext cx="2962597" cy="13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inciples for Responsible Investment (PRI) | World Benchmarking Alliance">
            <a:extLst>
              <a:ext uri="{FF2B5EF4-FFF2-40B4-BE49-F238E27FC236}">
                <a16:creationId xmlns:a16="http://schemas.microsoft.com/office/drawing/2014/main" id="{9CD495C4-A807-36C6-B9D4-2D7D6802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4" y="5539832"/>
            <a:ext cx="1157496" cy="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B6382B-FAFB-7522-7B98-1C7A548E725A}"/>
              </a:ext>
            </a:extLst>
          </p:cNvPr>
          <p:cNvSpPr txBox="1"/>
          <p:nvPr/>
        </p:nvSpPr>
        <p:spPr>
          <a:xfrm>
            <a:off x="6009702" y="5471173"/>
            <a:ext cx="579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Principles of Responsible Investment (PRI):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Titularizadora Colombiana has been a signatory to PRI since December 2023.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2A4D8E69-1652-8233-7601-4FE2E5880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948350"/>
              </p:ext>
            </p:extLst>
          </p:nvPr>
        </p:nvGraphicFramePr>
        <p:xfrm>
          <a:off x="58126" y="3773685"/>
          <a:ext cx="4693925" cy="275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15D7D3CD-7F7A-570B-5D45-D3607CD63A9B}"/>
              </a:ext>
            </a:extLst>
          </p:cNvPr>
          <p:cNvGrpSpPr/>
          <p:nvPr/>
        </p:nvGrpSpPr>
        <p:grpSpPr>
          <a:xfrm>
            <a:off x="172891" y="3187641"/>
            <a:ext cx="4367457" cy="3464682"/>
            <a:chOff x="-23816" y="3403301"/>
            <a:chExt cx="4367457" cy="3464682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CF30B9CF-BCEF-4147-9ACD-64C81BA83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0400" y="3403301"/>
              <a:ext cx="1209384" cy="6227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3EBA450-7555-A287-A375-B8AC1BC38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214" t="21158" r="18274" b="25048"/>
            <a:stretch/>
          </p:blipFill>
          <p:spPr>
            <a:xfrm>
              <a:off x="3131350" y="4153657"/>
              <a:ext cx="1175657" cy="48420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930B71D8-A3F4-63C0-6F08-F212C7D66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9552" t="21751" r="15471" b="15169"/>
            <a:stretch/>
          </p:blipFill>
          <p:spPr>
            <a:xfrm>
              <a:off x="3167984" y="6257117"/>
              <a:ext cx="1175657" cy="6108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C7A2DCE-B030-D5FF-1EAB-AFCB444F3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31065" b="32579"/>
            <a:stretch/>
          </p:blipFill>
          <p:spPr>
            <a:xfrm>
              <a:off x="-23816" y="6399678"/>
              <a:ext cx="1427585" cy="3872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190CEFD-720F-E925-B393-4227D80F0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29973" t="10641" r="28884" b="10059"/>
            <a:stretch/>
          </p:blipFill>
          <p:spPr>
            <a:xfrm>
              <a:off x="187161" y="4119542"/>
              <a:ext cx="547012" cy="5904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095266D-6B59-C500-283A-7B29653B2AAB}"/>
                </a:ext>
              </a:extLst>
            </p:cNvPr>
            <p:cNvSpPr txBox="1"/>
            <p:nvPr/>
          </p:nvSpPr>
          <p:spPr>
            <a:xfrm>
              <a:off x="1242137" y="5217798"/>
              <a:ext cx="161443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00194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SHAREHOLDERS</a:t>
              </a:r>
              <a:endParaRPr lang="en-US" sz="1050" b="1" kern="1200" dirty="0">
                <a:solidFill>
                  <a:srgbClr val="00194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Arco 22">
            <a:extLst>
              <a:ext uri="{FF2B5EF4-FFF2-40B4-BE49-F238E27FC236}">
                <a16:creationId xmlns:a16="http://schemas.microsoft.com/office/drawing/2014/main" id="{8F9F36F8-005E-EA41-11E4-8C2AAF0BCEF7}"/>
              </a:ext>
            </a:extLst>
          </p:cNvPr>
          <p:cNvSpPr/>
          <p:nvPr/>
        </p:nvSpPr>
        <p:spPr>
          <a:xfrm>
            <a:off x="879376" y="4180101"/>
            <a:ext cx="743337" cy="357835"/>
          </a:xfrm>
          <a:prstGeom prst="arc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91E0F79C-A13C-7083-CA83-CF220DA421C7}"/>
              </a:ext>
            </a:extLst>
          </p:cNvPr>
          <p:cNvSpPr/>
          <p:nvPr/>
        </p:nvSpPr>
        <p:spPr>
          <a:xfrm flipH="1">
            <a:off x="2710500" y="4163432"/>
            <a:ext cx="914738" cy="722975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F7E7F158-1B30-93F5-70AD-A5E7198EC969}"/>
              </a:ext>
            </a:extLst>
          </p:cNvPr>
          <p:cNvSpPr/>
          <p:nvPr/>
        </p:nvSpPr>
        <p:spPr>
          <a:xfrm flipV="1">
            <a:off x="930500" y="5522208"/>
            <a:ext cx="560219" cy="616480"/>
          </a:xfrm>
          <a:prstGeom prst="arc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2CF626B8-FD62-4AA9-6ED8-3EBD66CFD70B}"/>
              </a:ext>
            </a:extLst>
          </p:cNvPr>
          <p:cNvSpPr/>
          <p:nvPr/>
        </p:nvSpPr>
        <p:spPr>
          <a:xfrm flipH="1">
            <a:off x="2039527" y="3910795"/>
            <a:ext cx="254162" cy="622704"/>
          </a:xfrm>
          <a:prstGeom prst="arc">
            <a:avLst/>
          </a:prstGeom>
          <a:ln w="28575">
            <a:solidFill>
              <a:srgbClr val="E9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Picture 2" descr="imgECR">
            <a:extLst>
              <a:ext uri="{FF2B5EF4-FFF2-40B4-BE49-F238E27FC236}">
                <a16:creationId xmlns:a16="http://schemas.microsoft.com/office/drawing/2014/main" id="{E946BB9C-1394-7E37-6AF9-85FF29CC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29" y="5987850"/>
            <a:ext cx="616193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4581E7-837C-2027-E7D6-015ACBA9FBFE}"/>
              </a:ext>
            </a:extLst>
          </p:cNvPr>
          <p:cNvSpPr txBox="1"/>
          <p:nvPr/>
        </p:nvSpPr>
        <p:spPr>
          <a:xfrm>
            <a:off x="6020376" y="6041457"/>
            <a:ext cx="579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Known and recognized issuers: 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ea typeface="Segoe UI" pitchFamily="34" charset="0"/>
                <a:cs typeface="Segoe UI" panose="020B0502040204020203" pitchFamily="34" charset="0"/>
              </a:rPr>
              <a:t>Recognized by the financial superintendence since December 2024  </a:t>
            </a:r>
          </a:p>
        </p:txBody>
      </p:sp>
    </p:spTree>
    <p:extLst>
      <p:ext uri="{BB962C8B-B14F-4D97-AF65-F5344CB8AC3E}">
        <p14:creationId xmlns:p14="http://schemas.microsoft.com/office/powerpoint/2010/main" val="2565224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465061" y="389698"/>
            <a:ext cx="3622039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Contact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Information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255530-4D61-0E7F-233E-FC74DF76A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875" y="2003363"/>
            <a:ext cx="1842655" cy="372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3CB421-13AE-AC62-3D7E-FAE00353C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649" y="2003363"/>
            <a:ext cx="1842655" cy="372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37A392-CBB2-D224-8369-7164908E1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9101" y="2003363"/>
            <a:ext cx="1828800" cy="372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AFA3BC-D306-67BE-4C5A-4ED2ABC7C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553" y="2003363"/>
            <a:ext cx="1842655" cy="3727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32AEAC-72C5-C16F-5ED8-336AC5AE4F12}"/>
              </a:ext>
            </a:extLst>
          </p:cNvPr>
          <p:cNvSpPr txBox="1"/>
          <p:nvPr/>
        </p:nvSpPr>
        <p:spPr>
          <a:xfrm>
            <a:off x="1689501" y="3866997"/>
            <a:ext cx="1441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1" dirty="0"/>
              <a:t>Andrés Lozano Umaña</a:t>
            </a:r>
          </a:p>
          <a:p>
            <a:endParaRPr lang="es-ES" sz="1000" b="1" dirty="0"/>
          </a:p>
          <a:p>
            <a:r>
              <a:rPr lang="es-ES" sz="800" b="1" dirty="0"/>
              <a:t>CEO</a:t>
            </a:r>
          </a:p>
          <a:p>
            <a:r>
              <a:rPr lang="es-ES" sz="800" i="1" dirty="0"/>
              <a:t>Titularizadora Colombiana</a:t>
            </a:r>
            <a:endParaRPr lang="es-CO" sz="800" i="1" dirty="0"/>
          </a:p>
        </p:txBody>
      </p:sp>
      <p:pic>
        <p:nvPicPr>
          <p:cNvPr id="9" name="Imagen 8" descr="Un hombre en traje posando para fotografia&#10;&#10;Descripción generada automáticamente">
            <a:extLst>
              <a:ext uri="{FF2B5EF4-FFF2-40B4-BE49-F238E27FC236}">
                <a16:creationId xmlns:a16="http://schemas.microsoft.com/office/drawing/2014/main" id="{FEF1EDC4-385A-CF4A-C002-9DCB973AD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3" y="2003363"/>
            <a:ext cx="1842655" cy="18254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E6AB617-BB35-D806-82C1-399174E2366A}"/>
              </a:ext>
            </a:extLst>
          </p:cNvPr>
          <p:cNvSpPr txBox="1"/>
          <p:nvPr/>
        </p:nvSpPr>
        <p:spPr>
          <a:xfrm>
            <a:off x="4351517" y="3866997"/>
            <a:ext cx="17577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1" dirty="0"/>
              <a:t>Juan Pablo Herrera Gutiérrez</a:t>
            </a:r>
          </a:p>
          <a:p>
            <a:endParaRPr lang="es-ES" sz="1000" b="1" dirty="0"/>
          </a:p>
          <a:p>
            <a:r>
              <a:rPr lang="es-ES" sz="800" b="1" dirty="0"/>
              <a:t>CFO</a:t>
            </a:r>
          </a:p>
          <a:p>
            <a:r>
              <a:rPr lang="es-ES" sz="800" i="1" dirty="0"/>
              <a:t>Titularizadora Colombiana</a:t>
            </a:r>
            <a:endParaRPr lang="es-CO" sz="800" i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63164A0-5628-5EAC-4064-E7E28111E440}"/>
              </a:ext>
            </a:extLst>
          </p:cNvPr>
          <p:cNvSpPr txBox="1"/>
          <p:nvPr/>
        </p:nvSpPr>
        <p:spPr>
          <a:xfrm>
            <a:off x="6872743" y="3900203"/>
            <a:ext cx="17577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1" dirty="0"/>
              <a:t>Ana María Salcedo</a:t>
            </a:r>
          </a:p>
          <a:p>
            <a:endParaRPr lang="es-ES" sz="1000" b="1" dirty="0"/>
          </a:p>
          <a:p>
            <a:r>
              <a:rPr lang="es-ES" sz="800" b="1" dirty="0" err="1"/>
              <a:t>Investment</a:t>
            </a:r>
            <a:r>
              <a:rPr lang="es-ES" sz="800" b="1" dirty="0"/>
              <a:t> and </a:t>
            </a:r>
            <a:r>
              <a:rPr lang="es-ES" sz="800" b="1" dirty="0" err="1"/>
              <a:t>Market</a:t>
            </a:r>
            <a:r>
              <a:rPr lang="es-ES" sz="800" b="1" dirty="0"/>
              <a:t> </a:t>
            </a:r>
            <a:r>
              <a:rPr lang="es-ES" sz="800" b="1" dirty="0" err="1"/>
              <a:t>Development</a:t>
            </a:r>
            <a:r>
              <a:rPr lang="es-ES" sz="800" b="1" dirty="0"/>
              <a:t> Director</a:t>
            </a:r>
          </a:p>
          <a:p>
            <a:r>
              <a:rPr lang="es-ES" sz="800" i="1" dirty="0"/>
              <a:t>Titularizadora Colombiana</a:t>
            </a:r>
            <a:endParaRPr lang="es-CO" sz="800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5207EC-9D72-0837-4744-444BE4A7B66F}"/>
              </a:ext>
            </a:extLst>
          </p:cNvPr>
          <p:cNvSpPr txBox="1"/>
          <p:nvPr/>
        </p:nvSpPr>
        <p:spPr>
          <a:xfrm>
            <a:off x="9494023" y="3900203"/>
            <a:ext cx="16438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b="1" dirty="0"/>
              <a:t>Juan Sebastián Osorio, FRM</a:t>
            </a:r>
          </a:p>
          <a:p>
            <a:endParaRPr lang="es-ES" sz="1000" b="1" dirty="0"/>
          </a:p>
          <a:p>
            <a:r>
              <a:rPr lang="es-ES" sz="800" b="1" dirty="0" err="1"/>
              <a:t>Investment</a:t>
            </a:r>
            <a:r>
              <a:rPr lang="es-ES" sz="800" b="1" dirty="0"/>
              <a:t> </a:t>
            </a:r>
            <a:r>
              <a:rPr lang="es-ES" sz="800" b="1" dirty="0" err="1"/>
              <a:t>Coordinator</a:t>
            </a:r>
            <a:endParaRPr lang="es-ES" sz="800" b="1" dirty="0"/>
          </a:p>
          <a:p>
            <a:r>
              <a:rPr lang="es-ES" sz="800" i="1" dirty="0"/>
              <a:t>Titularizadora Colombiana</a:t>
            </a:r>
            <a:endParaRPr lang="es-CO" sz="800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FA36CE-1A1F-499C-9F10-208B9C5B8DEF}"/>
              </a:ext>
            </a:extLst>
          </p:cNvPr>
          <p:cNvSpPr txBox="1"/>
          <p:nvPr/>
        </p:nvSpPr>
        <p:spPr>
          <a:xfrm>
            <a:off x="1823172" y="4602362"/>
            <a:ext cx="1549415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00" dirty="0">
                <a:hlinkClick r:id="rId8"/>
              </a:rPr>
              <a:t>alozano@titularizadora.com</a:t>
            </a:r>
            <a:endParaRPr lang="es-ES" sz="700" dirty="0"/>
          </a:p>
          <a:p>
            <a:endParaRPr lang="es-ES" sz="700" i="1" dirty="0"/>
          </a:p>
          <a:p>
            <a:r>
              <a:rPr lang="es-ES" sz="700" i="1" dirty="0"/>
              <a:t>+57 601 6183030 ext 200</a:t>
            </a:r>
          </a:p>
          <a:p>
            <a:endParaRPr lang="es-ES" sz="700" i="1" dirty="0"/>
          </a:p>
          <a:p>
            <a:r>
              <a:rPr lang="es-ES" sz="700" i="1" dirty="0"/>
              <a:t>Calle 72 # 7– 64 Piso 4 Bogotá,Colombia</a:t>
            </a:r>
          </a:p>
          <a:p>
            <a:endParaRPr lang="es-ES" sz="700" i="1" dirty="0"/>
          </a:p>
          <a:p>
            <a:r>
              <a:rPr lang="es-ES" sz="700" i="1" dirty="0">
                <a:hlinkClick r:id="rId9"/>
              </a:rPr>
              <a:t>www.titularizadora.com/</a:t>
            </a:r>
            <a:endParaRPr lang="es-ES" sz="700" i="1" dirty="0"/>
          </a:p>
          <a:p>
            <a:endParaRPr lang="es-CO" sz="700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1184F3-CBD2-596F-24D5-A6FCCC4E4415}"/>
              </a:ext>
            </a:extLst>
          </p:cNvPr>
          <p:cNvSpPr txBox="1"/>
          <p:nvPr/>
        </p:nvSpPr>
        <p:spPr>
          <a:xfrm>
            <a:off x="4559889" y="4561081"/>
            <a:ext cx="154941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00" dirty="0">
                <a:hlinkClick r:id="rId10"/>
              </a:rPr>
              <a:t>jherrera@titularizadora.com</a:t>
            </a:r>
            <a:endParaRPr lang="es-ES" sz="700" dirty="0"/>
          </a:p>
          <a:p>
            <a:endParaRPr lang="es-ES" sz="700" i="1" dirty="0"/>
          </a:p>
          <a:p>
            <a:r>
              <a:rPr lang="es-ES" sz="700" i="1" dirty="0"/>
              <a:t>+57 601 6183030 ext 256</a:t>
            </a:r>
          </a:p>
          <a:p>
            <a:endParaRPr lang="es-ES" sz="700" i="1" dirty="0"/>
          </a:p>
          <a:p>
            <a:r>
              <a:rPr lang="es-ES" sz="700" i="1" dirty="0"/>
              <a:t>+57 311 2127860</a:t>
            </a:r>
          </a:p>
          <a:p>
            <a:endParaRPr lang="es-ES" sz="700" i="1" dirty="0"/>
          </a:p>
          <a:p>
            <a:r>
              <a:rPr lang="es-ES" sz="700" i="1" dirty="0"/>
              <a:t>Calle 72 # 7– 64 Piso 4 Bogotá,Colombia</a:t>
            </a:r>
          </a:p>
          <a:p>
            <a:endParaRPr lang="es-ES" sz="700" i="1" dirty="0"/>
          </a:p>
          <a:p>
            <a:r>
              <a:rPr lang="es-ES" sz="700" i="1" dirty="0"/>
              <a:t>www.titularizadora.com/</a:t>
            </a:r>
            <a:endParaRPr lang="es-CO" sz="700" i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AB8A6DF-01D8-53B1-E91D-5A9B4FA8637D}"/>
              </a:ext>
            </a:extLst>
          </p:cNvPr>
          <p:cNvSpPr txBox="1"/>
          <p:nvPr/>
        </p:nvSpPr>
        <p:spPr>
          <a:xfrm>
            <a:off x="7081115" y="4738432"/>
            <a:ext cx="15494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00" dirty="0">
                <a:hlinkClick r:id="rId11"/>
              </a:rPr>
              <a:t>asalcedo@titularizadora.com</a:t>
            </a:r>
            <a:endParaRPr lang="es-ES" sz="700" dirty="0"/>
          </a:p>
          <a:p>
            <a:endParaRPr lang="es-ES" sz="700" i="1" dirty="0"/>
          </a:p>
          <a:p>
            <a:r>
              <a:rPr lang="es-ES" sz="700" i="1" dirty="0"/>
              <a:t>+57 320 2389106</a:t>
            </a:r>
          </a:p>
          <a:p>
            <a:endParaRPr lang="es-ES" sz="700" i="1" dirty="0"/>
          </a:p>
          <a:p>
            <a:r>
              <a:rPr lang="es-ES" sz="700" i="1" dirty="0"/>
              <a:t>Calle 72 # 7– 64 Piso 4 Bogotá,Colombia</a:t>
            </a:r>
          </a:p>
          <a:p>
            <a:endParaRPr lang="es-ES" sz="700" i="1" dirty="0"/>
          </a:p>
          <a:p>
            <a:r>
              <a:rPr lang="es-ES" sz="700" i="1" dirty="0"/>
              <a:t>www.titularizadora.com/</a:t>
            </a:r>
            <a:endParaRPr lang="es-CO" sz="700" i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944E09E-C6B1-13F6-6896-CFD0AF18CCCC}"/>
              </a:ext>
            </a:extLst>
          </p:cNvPr>
          <p:cNvSpPr txBox="1"/>
          <p:nvPr/>
        </p:nvSpPr>
        <p:spPr>
          <a:xfrm>
            <a:off x="9594120" y="4694407"/>
            <a:ext cx="154941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00" dirty="0">
                <a:hlinkClick r:id="rId12"/>
              </a:rPr>
              <a:t>josorio@titularizadora.com</a:t>
            </a:r>
            <a:endParaRPr lang="es-ES" sz="700" dirty="0"/>
          </a:p>
          <a:p>
            <a:endParaRPr lang="es-ES" sz="700" i="1" dirty="0"/>
          </a:p>
          <a:p>
            <a:r>
              <a:rPr lang="es-ES" sz="700" i="1" dirty="0"/>
              <a:t>+57 601 6183030 ext 239</a:t>
            </a:r>
          </a:p>
          <a:p>
            <a:endParaRPr lang="es-ES" sz="700" i="1" dirty="0"/>
          </a:p>
          <a:p>
            <a:r>
              <a:rPr lang="es-ES" sz="700" i="1" dirty="0"/>
              <a:t>Calle 72 # 7– 64 Piso 4 Bogotá,Colombia</a:t>
            </a:r>
          </a:p>
          <a:p>
            <a:endParaRPr lang="es-ES" sz="700" i="1" dirty="0"/>
          </a:p>
          <a:p>
            <a:r>
              <a:rPr lang="es-ES" sz="700" i="1" dirty="0"/>
              <a:t>www.titularizadora.com/</a:t>
            </a:r>
            <a:endParaRPr lang="es-CO" sz="700" i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BD7C3CC-60E9-7223-94A7-AF42E6552B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1054" y="4497824"/>
            <a:ext cx="276225" cy="119062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10FEA0B-B00B-1353-11A9-A43BF4F447E2}"/>
              </a:ext>
            </a:extLst>
          </p:cNvPr>
          <p:cNvSpPr/>
          <p:nvPr/>
        </p:nvSpPr>
        <p:spPr>
          <a:xfrm>
            <a:off x="4248877" y="3493008"/>
            <a:ext cx="1264955" cy="28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8AAC6F8-37A2-7B84-97E1-830934250743}"/>
              </a:ext>
            </a:extLst>
          </p:cNvPr>
          <p:cNvSpPr/>
          <p:nvPr/>
        </p:nvSpPr>
        <p:spPr>
          <a:xfrm>
            <a:off x="6782241" y="3611879"/>
            <a:ext cx="1218629" cy="288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145DBB8-B195-3922-ED84-26A931DA02CA}"/>
              </a:ext>
            </a:extLst>
          </p:cNvPr>
          <p:cNvSpPr/>
          <p:nvPr/>
        </p:nvSpPr>
        <p:spPr>
          <a:xfrm>
            <a:off x="9281161" y="3608168"/>
            <a:ext cx="1264955" cy="288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779D78B-25CB-E6FF-78DC-6E181A755602}"/>
              </a:ext>
            </a:extLst>
          </p:cNvPr>
          <p:cNvSpPr/>
          <p:nvPr/>
        </p:nvSpPr>
        <p:spPr>
          <a:xfrm>
            <a:off x="1575781" y="3554779"/>
            <a:ext cx="1315860" cy="288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AC2B852-B62A-A37B-3B67-9A13F6D082D1}"/>
              </a:ext>
            </a:extLst>
          </p:cNvPr>
          <p:cNvSpPr/>
          <p:nvPr/>
        </p:nvSpPr>
        <p:spPr>
          <a:xfrm>
            <a:off x="2919581" y="3428999"/>
            <a:ext cx="491480" cy="2883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C0AEC4B-0F14-7D0D-22A1-1DF6CDD8B3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1641" y="3557066"/>
            <a:ext cx="5524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3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6766560" y="334136"/>
            <a:ext cx="493591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Titularizadora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Colombiana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5 CuadroTexto">
            <a:extLst>
              <a:ext uri="{FF2B5EF4-FFF2-40B4-BE49-F238E27FC236}">
                <a16:creationId xmlns:a16="http://schemas.microsoft.com/office/drawing/2014/main" id="{50CB7794-3962-7F5B-9504-0C3724573B52}"/>
              </a:ext>
            </a:extLst>
          </p:cNvPr>
          <p:cNvSpPr txBox="1"/>
          <p:nvPr/>
        </p:nvSpPr>
        <p:spPr>
          <a:xfrm>
            <a:off x="2987885" y="2303764"/>
            <a:ext cx="68526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Titularizadora Colombiana S.A. releases this document strictly for the investors'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information purposes. Although the data included here comes from sources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deemed as trustable by the company, Titularizadora Colombiana S.A. does not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guarantee their accuracy. In no case its content may be considered as a financial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or legal opinion nor as a business or investment recommendation by the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company. Neither may it be considered as an invitation to do business or as an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offer to buy or sell any kind of security. In any case, Titularizadora Colombiana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S.A. is not responsible for the investment decisions made, or the result of any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operation carried out by the addresses, or any third parties based on the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information contained in this document. Such responsibility falls exclusively on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the investors that use such information. Variations may happen after the release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of such information, therefore Titularizadora Colombiana S.A. reserves the right</a:t>
            </a:r>
          </a:p>
          <a:p>
            <a:pPr algn="just" hangingPunct="0"/>
            <a:r>
              <a:rPr lang="en-US" sz="1600" dirty="0">
                <a:solidFill>
                  <a:srgbClr val="00123F"/>
                </a:solidFill>
                <a:latin typeface="Calibri Light" panose="020F0302020204030204" pitchFamily="34" charset="0"/>
                <a:sym typeface="Calibri"/>
              </a:rPr>
              <a:t>to change or update them at any time and without notice.”</a:t>
            </a:r>
            <a:endParaRPr lang="es-CO" sz="1600" dirty="0">
              <a:solidFill>
                <a:srgbClr val="00123F"/>
              </a:solidFill>
              <a:latin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07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044316" y="334136"/>
            <a:ext cx="2218128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History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D01F200C-9A05-A26F-2EBA-7E2B4F265224}"/>
              </a:ext>
            </a:extLst>
          </p:cNvPr>
          <p:cNvGrpSpPr/>
          <p:nvPr/>
        </p:nvGrpSpPr>
        <p:grpSpPr>
          <a:xfrm>
            <a:off x="36152" y="2657002"/>
            <a:ext cx="11933884" cy="3130572"/>
            <a:chOff x="628167" y="2148095"/>
            <a:chExt cx="11933884" cy="3130572"/>
          </a:xfrm>
        </p:grpSpPr>
        <p:pic>
          <p:nvPicPr>
            <p:cNvPr id="103" name="Imagen 102" descr="Logotipo&#10;&#10;Descripción generada automáticamente">
              <a:extLst>
                <a:ext uri="{FF2B5EF4-FFF2-40B4-BE49-F238E27FC236}">
                  <a16:creationId xmlns:a16="http://schemas.microsoft.com/office/drawing/2014/main" id="{C3420ADC-778D-E389-6B5D-E51D9AC30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172" y="2148095"/>
              <a:ext cx="1056172" cy="383472"/>
            </a:xfrm>
            <a:prstGeom prst="rect">
              <a:avLst/>
            </a:prstGeom>
          </p:spPr>
        </p:pic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798BF64E-011A-AE6B-0D4C-EA78C993C264}"/>
                </a:ext>
              </a:extLst>
            </p:cNvPr>
            <p:cNvGrpSpPr/>
            <p:nvPr/>
          </p:nvGrpSpPr>
          <p:grpSpPr>
            <a:xfrm>
              <a:off x="628167" y="2502114"/>
              <a:ext cx="11933884" cy="2776553"/>
              <a:chOff x="628167" y="2544977"/>
              <a:chExt cx="11933884" cy="2776553"/>
            </a:xfrm>
          </p:grpSpPr>
          <p:pic>
            <p:nvPicPr>
              <p:cNvPr id="133" name="Picture 4" descr="Colsubsidio logo vector in (.EPS, .AI, .CDR) free download">
                <a:extLst>
                  <a:ext uri="{FF2B5EF4-FFF2-40B4-BE49-F238E27FC236}">
                    <a16:creationId xmlns:a16="http://schemas.microsoft.com/office/drawing/2014/main" id="{3E1E89FD-0491-9949-4230-FAEA52D107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1" t="37204" r="9113" b="36034"/>
              <a:stretch/>
            </p:blipFill>
            <p:spPr bwMode="auto">
              <a:xfrm>
                <a:off x="5786035" y="5144105"/>
                <a:ext cx="539305" cy="177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4" name="Grupo 133">
                <a:extLst>
                  <a:ext uri="{FF2B5EF4-FFF2-40B4-BE49-F238E27FC236}">
                    <a16:creationId xmlns:a16="http://schemas.microsoft.com/office/drawing/2014/main" id="{7E9FFBEB-23BF-5178-C271-E235FE828035}"/>
                  </a:ext>
                </a:extLst>
              </p:cNvPr>
              <p:cNvGrpSpPr/>
              <p:nvPr/>
            </p:nvGrpSpPr>
            <p:grpSpPr>
              <a:xfrm>
                <a:off x="628167" y="2544977"/>
                <a:ext cx="11933884" cy="2624411"/>
                <a:chOff x="247035" y="2378275"/>
                <a:chExt cx="11098227" cy="2735834"/>
              </a:xfrm>
            </p:grpSpPr>
            <p:sp>
              <p:nvSpPr>
                <p:cNvPr id="138" name="Rectángulo 137">
                  <a:extLst>
                    <a:ext uri="{FF2B5EF4-FFF2-40B4-BE49-F238E27FC236}">
                      <a16:creationId xmlns:a16="http://schemas.microsoft.com/office/drawing/2014/main" id="{9FABEBF6-8E1D-1FA0-70AF-A013E5C51F89}"/>
                    </a:ext>
                  </a:extLst>
                </p:cNvPr>
                <p:cNvSpPr/>
                <p:nvPr/>
              </p:nvSpPr>
              <p:spPr>
                <a:xfrm>
                  <a:off x="345009" y="3745684"/>
                  <a:ext cx="11000253" cy="107323"/>
                </a:xfrm>
                <a:prstGeom prst="rect">
                  <a:avLst/>
                </a:prstGeom>
                <a:solidFill>
                  <a:srgbClr val="19173D"/>
                </a:solidFill>
                <a:ln>
                  <a:solidFill>
                    <a:srgbClr val="1917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39" name="CuadroTexto 138">
                  <a:extLst>
                    <a:ext uri="{FF2B5EF4-FFF2-40B4-BE49-F238E27FC236}">
                      <a16:creationId xmlns:a16="http://schemas.microsoft.com/office/drawing/2014/main" id="{7099A87F-8B86-425B-23CF-91C877886040}"/>
                    </a:ext>
                  </a:extLst>
                </p:cNvPr>
                <p:cNvSpPr txBox="1"/>
                <p:nvPr/>
              </p:nvSpPr>
              <p:spPr>
                <a:xfrm>
                  <a:off x="247035" y="2378275"/>
                  <a:ext cx="1295977" cy="123524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1100" b="1" dirty="0">
                      <a:latin typeface="Segoe UI" panose="020B0502040204020203" pitchFamily="34" charset="0"/>
                      <a:cs typeface="Segoe UI" panose="020B0502040204020203" pitchFamily="34" charset="0"/>
                    </a:rPr>
                    <a:t>2001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Titularizadora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Colombiana’s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establishment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End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of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Colombia’s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1990’s </a:t>
                  </a:r>
                  <a:r>
                    <a:rPr lang="es-CO" sz="1000" dirty="0" err="1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mortgage</a:t>
                  </a:r>
                  <a:r>
                    <a:rPr lang="es-CO" sz="1000" dirty="0">
                      <a:solidFill>
                        <a:srgbClr val="00206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crisis</a:t>
                  </a:r>
                  <a:endParaRPr lang="es-CO" sz="10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710C9FD6-3735-4AF3-FEC0-C2BCF2045DE4}"/>
                    </a:ext>
                  </a:extLst>
                </p:cNvPr>
                <p:cNvSpPr/>
                <p:nvPr/>
              </p:nvSpPr>
              <p:spPr>
                <a:xfrm>
                  <a:off x="248230" y="3713180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1" name="Conector recto 140">
                  <a:extLst>
                    <a:ext uri="{FF2B5EF4-FFF2-40B4-BE49-F238E27FC236}">
                      <a16:creationId xmlns:a16="http://schemas.microsoft.com/office/drawing/2014/main" id="{9C0472F7-D916-A840-B95A-37CB9804A2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3574" y="2585306"/>
                  <a:ext cx="0" cy="1144776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FE117376-B3BB-5F05-1195-8BFB5F79F169}"/>
                    </a:ext>
                  </a:extLst>
                </p:cNvPr>
                <p:cNvSpPr/>
                <p:nvPr/>
              </p:nvSpPr>
              <p:spPr>
                <a:xfrm>
                  <a:off x="3531793" y="371443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9319030-BB64-5C6E-7C1D-7BEF5EF3B03B}"/>
                    </a:ext>
                  </a:extLst>
                </p:cNvPr>
                <p:cNvSpPr/>
                <p:nvPr/>
              </p:nvSpPr>
              <p:spPr>
                <a:xfrm>
                  <a:off x="9946275" y="371537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4" name="Conector recto 143">
                  <a:extLst>
                    <a:ext uri="{FF2B5EF4-FFF2-40B4-BE49-F238E27FC236}">
                      <a16:creationId xmlns:a16="http://schemas.microsoft.com/office/drawing/2014/main" id="{131D9236-F235-BBA3-DBDD-584693FB1612}"/>
                    </a:ext>
                  </a:extLst>
                </p:cNvPr>
                <p:cNvCxnSpPr/>
                <p:nvPr/>
              </p:nvCxnSpPr>
              <p:spPr>
                <a:xfrm>
                  <a:off x="3585551" y="3898377"/>
                  <a:ext cx="0" cy="927259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5" name="Imagen 144">
                  <a:extLst>
                    <a:ext uri="{FF2B5EF4-FFF2-40B4-BE49-F238E27FC236}">
                      <a16:creationId xmlns:a16="http://schemas.microsoft.com/office/drawing/2014/main" id="{73BA7292-E67B-BCFC-8CE6-C544A71CF9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3833" t="24235" r="14739" b="20470"/>
                <a:stretch/>
              </p:blipFill>
              <p:spPr>
                <a:xfrm>
                  <a:off x="310817" y="4441252"/>
                  <a:ext cx="691791" cy="358205"/>
                </a:xfrm>
                <a:prstGeom prst="rect">
                  <a:avLst/>
                </a:prstGeom>
              </p:spPr>
            </p:pic>
            <p:pic>
              <p:nvPicPr>
                <p:cNvPr id="146" name="Imagen 145">
                  <a:extLst>
                    <a:ext uri="{FF2B5EF4-FFF2-40B4-BE49-F238E27FC236}">
                      <a16:creationId xmlns:a16="http://schemas.microsoft.com/office/drawing/2014/main" id="{D8451A16-D451-B9E9-059D-E70305DF8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2608" y="4434356"/>
                  <a:ext cx="769485" cy="436129"/>
                </a:xfrm>
                <a:prstGeom prst="rect">
                  <a:avLst/>
                </a:prstGeom>
              </p:spPr>
            </p:pic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024DB054-CE47-DE27-9196-FB66F02558D9}"/>
                    </a:ext>
                  </a:extLst>
                </p:cNvPr>
                <p:cNvSpPr/>
                <p:nvPr/>
              </p:nvSpPr>
              <p:spPr>
                <a:xfrm>
                  <a:off x="4943435" y="3710608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48" name="Conector recto 147">
                  <a:extLst>
                    <a:ext uri="{FF2B5EF4-FFF2-40B4-BE49-F238E27FC236}">
                      <a16:creationId xmlns:a16="http://schemas.microsoft.com/office/drawing/2014/main" id="{86BCFE5A-EB3F-6311-3AD7-6637C12F9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05234" y="3868839"/>
                  <a:ext cx="0" cy="273737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A96AD8F7-F224-C31E-C3D5-57411A6DAC9E}"/>
                    </a:ext>
                  </a:extLst>
                </p:cNvPr>
                <p:cNvSpPr/>
                <p:nvPr/>
              </p:nvSpPr>
              <p:spPr>
                <a:xfrm>
                  <a:off x="7030734" y="373037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0" name="Conector recto 149">
                  <a:extLst>
                    <a:ext uri="{FF2B5EF4-FFF2-40B4-BE49-F238E27FC236}">
                      <a16:creationId xmlns:a16="http://schemas.microsoft.com/office/drawing/2014/main" id="{32167213-796A-F812-6CAE-C1B8A3717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5028" y="3279085"/>
                  <a:ext cx="0" cy="432574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1" name="Picture 6" descr="Titularizadora Colombiana added a cover... - Titularizadora Colombiana">
                  <a:extLst>
                    <a:ext uri="{FF2B5EF4-FFF2-40B4-BE49-F238E27FC236}">
                      <a16:creationId xmlns:a16="http://schemas.microsoft.com/office/drawing/2014/main" id="{E0BED9BA-C5B3-307E-195E-220858CD38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77" t="7025" r="53329" b="62145"/>
                <a:stretch/>
              </p:blipFill>
              <p:spPr bwMode="auto">
                <a:xfrm>
                  <a:off x="7998740" y="4590931"/>
                  <a:ext cx="367640" cy="2910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2" name="Elipse 151">
                  <a:extLst>
                    <a:ext uri="{FF2B5EF4-FFF2-40B4-BE49-F238E27FC236}">
                      <a16:creationId xmlns:a16="http://schemas.microsoft.com/office/drawing/2014/main" id="{327F4CB2-A123-5564-C988-13F06ED0461F}"/>
                    </a:ext>
                  </a:extLst>
                </p:cNvPr>
                <p:cNvSpPr/>
                <p:nvPr/>
              </p:nvSpPr>
              <p:spPr>
                <a:xfrm>
                  <a:off x="7711526" y="3720460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53" name="Imagen 152">
                  <a:extLst>
                    <a:ext uri="{FF2B5EF4-FFF2-40B4-BE49-F238E27FC236}">
                      <a16:creationId xmlns:a16="http://schemas.microsoft.com/office/drawing/2014/main" id="{90C965FB-0DC9-DB42-239B-C11939DA81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28482" b="29093"/>
                <a:stretch/>
              </p:blipFill>
              <p:spPr>
                <a:xfrm>
                  <a:off x="8356680" y="3351649"/>
                  <a:ext cx="679243" cy="195209"/>
                </a:xfrm>
                <a:prstGeom prst="rect">
                  <a:avLst/>
                </a:prstGeom>
              </p:spPr>
            </p:pic>
            <p:sp>
              <p:nvSpPr>
                <p:cNvPr id="154" name="Elipse 153">
                  <a:extLst>
                    <a:ext uri="{FF2B5EF4-FFF2-40B4-BE49-F238E27FC236}">
                      <a16:creationId xmlns:a16="http://schemas.microsoft.com/office/drawing/2014/main" id="{340F46A5-258B-5497-4251-39B669E7AF60}"/>
                    </a:ext>
                  </a:extLst>
                </p:cNvPr>
                <p:cNvSpPr/>
                <p:nvPr/>
              </p:nvSpPr>
              <p:spPr>
                <a:xfrm>
                  <a:off x="8265871" y="3713729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5" name="Conector recto 154">
                  <a:extLst>
                    <a:ext uri="{FF2B5EF4-FFF2-40B4-BE49-F238E27FC236}">
                      <a16:creationId xmlns:a16="http://schemas.microsoft.com/office/drawing/2014/main" id="{0367A6D7-100E-F4E5-F1E8-9F66DE69E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21323" y="2867084"/>
                  <a:ext cx="0" cy="84295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6" name="Imagen 155">
                  <a:extLst>
                    <a:ext uri="{FF2B5EF4-FFF2-40B4-BE49-F238E27FC236}">
                      <a16:creationId xmlns:a16="http://schemas.microsoft.com/office/drawing/2014/main" id="{4DFB4D91-7DEE-3DBD-5FA5-2702C52E88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18784" t="20084" r="16442" b="28358"/>
                <a:stretch/>
              </p:blipFill>
              <p:spPr>
                <a:xfrm>
                  <a:off x="6016182" y="4645298"/>
                  <a:ext cx="710955" cy="311463"/>
                </a:xfrm>
                <a:prstGeom prst="rect">
                  <a:avLst/>
                </a:prstGeom>
              </p:spPr>
            </p:pic>
            <p:sp>
              <p:nvSpPr>
                <p:cNvPr id="157" name="Elipse 156">
                  <a:extLst>
                    <a:ext uri="{FF2B5EF4-FFF2-40B4-BE49-F238E27FC236}">
                      <a16:creationId xmlns:a16="http://schemas.microsoft.com/office/drawing/2014/main" id="{7CDED4E5-84E2-E317-2DBF-BDBC77F28A63}"/>
                    </a:ext>
                  </a:extLst>
                </p:cNvPr>
                <p:cNvSpPr/>
                <p:nvPr/>
              </p:nvSpPr>
              <p:spPr>
                <a:xfrm>
                  <a:off x="5861550" y="3712163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58" name="Conector recto 157">
                  <a:extLst>
                    <a:ext uri="{FF2B5EF4-FFF2-40B4-BE49-F238E27FC236}">
                      <a16:creationId xmlns:a16="http://schemas.microsoft.com/office/drawing/2014/main" id="{92E1A1FE-EC54-1DF9-CAB5-775CCA8D2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6779" y="3878505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Elipse 158">
                  <a:extLst>
                    <a:ext uri="{FF2B5EF4-FFF2-40B4-BE49-F238E27FC236}">
                      <a16:creationId xmlns:a16="http://schemas.microsoft.com/office/drawing/2014/main" id="{99018B02-9ABD-7C0D-7A99-3569E6F01863}"/>
                    </a:ext>
                  </a:extLst>
                </p:cNvPr>
                <p:cNvSpPr/>
                <p:nvPr/>
              </p:nvSpPr>
              <p:spPr>
                <a:xfrm>
                  <a:off x="4321345" y="372840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160" name="Imagen 159">
                  <a:extLst>
                    <a:ext uri="{FF2B5EF4-FFF2-40B4-BE49-F238E27FC236}">
                      <a16:creationId xmlns:a16="http://schemas.microsoft.com/office/drawing/2014/main" id="{1B29E5A9-7867-FD55-185A-EFC848737B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2582" y="3246455"/>
                  <a:ext cx="347493" cy="337697"/>
                </a:xfrm>
                <a:prstGeom prst="rect">
                  <a:avLst/>
                </a:prstGeom>
              </p:spPr>
            </p:pic>
            <p:pic>
              <p:nvPicPr>
                <p:cNvPr id="161" name="Imagen 160">
                  <a:extLst>
                    <a:ext uri="{FF2B5EF4-FFF2-40B4-BE49-F238E27FC236}">
                      <a16:creationId xmlns:a16="http://schemas.microsoft.com/office/drawing/2014/main" id="{AD4BC957-1841-B1D6-2624-932A0C37A3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27413" y="3384972"/>
                  <a:ext cx="599598" cy="266446"/>
                </a:xfrm>
                <a:prstGeom prst="rect">
                  <a:avLst/>
                </a:prstGeom>
              </p:spPr>
            </p:pic>
            <p:sp>
              <p:nvSpPr>
                <p:cNvPr id="162" name="Elipse 161">
                  <a:extLst>
                    <a:ext uri="{FF2B5EF4-FFF2-40B4-BE49-F238E27FC236}">
                      <a16:creationId xmlns:a16="http://schemas.microsoft.com/office/drawing/2014/main" id="{461C3EF3-0C65-B8A1-6CA0-DFEC435FECA8}"/>
                    </a:ext>
                  </a:extLst>
                </p:cNvPr>
                <p:cNvSpPr/>
                <p:nvPr/>
              </p:nvSpPr>
              <p:spPr>
                <a:xfrm>
                  <a:off x="9134445" y="3723475"/>
                  <a:ext cx="130689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 dirty="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163" name="Conector recto 162">
                  <a:extLst>
                    <a:ext uri="{FF2B5EF4-FFF2-40B4-BE49-F238E27FC236}">
                      <a16:creationId xmlns:a16="http://schemas.microsoft.com/office/drawing/2014/main" id="{B13766F3-193A-7157-2DAB-B9FA34941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93412" y="3877277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ector recto 163">
                  <a:extLst>
                    <a:ext uri="{FF2B5EF4-FFF2-40B4-BE49-F238E27FC236}">
                      <a16:creationId xmlns:a16="http://schemas.microsoft.com/office/drawing/2014/main" id="{D7D635DD-69EA-AEA7-82BC-B31A4BBB5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76865" y="3882248"/>
                  <a:ext cx="0" cy="221978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5" name="Imagen 164">
                  <a:extLst>
                    <a:ext uri="{FF2B5EF4-FFF2-40B4-BE49-F238E27FC236}">
                      <a16:creationId xmlns:a16="http://schemas.microsoft.com/office/drawing/2014/main" id="{B6EBF568-C98C-AF3F-BD87-27DE49DE2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8187" y="4652566"/>
                  <a:ext cx="727339" cy="264588"/>
                </a:xfrm>
                <a:prstGeom prst="rect">
                  <a:avLst/>
                </a:prstGeom>
              </p:spPr>
            </p:pic>
            <p:pic>
              <p:nvPicPr>
                <p:cNvPr id="166" name="Imagen 165">
                  <a:extLst>
                    <a:ext uri="{FF2B5EF4-FFF2-40B4-BE49-F238E27FC236}">
                      <a16:creationId xmlns:a16="http://schemas.microsoft.com/office/drawing/2014/main" id="{84117286-17E2-165D-433C-1C4D007CB8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2993" t="21149" r="14517" b="23469"/>
                <a:stretch/>
              </p:blipFill>
              <p:spPr>
                <a:xfrm>
                  <a:off x="760926" y="4895072"/>
                  <a:ext cx="503773" cy="219037"/>
                </a:xfrm>
                <a:prstGeom prst="rect">
                  <a:avLst/>
                </a:prstGeom>
              </p:spPr>
            </p:pic>
            <p:sp>
              <p:nvSpPr>
                <p:cNvPr id="167" name="Elipse 166">
                  <a:extLst>
                    <a:ext uri="{FF2B5EF4-FFF2-40B4-BE49-F238E27FC236}">
                      <a16:creationId xmlns:a16="http://schemas.microsoft.com/office/drawing/2014/main" id="{B464E0E0-C353-3600-48A8-1A1817F7680D}"/>
                    </a:ext>
                  </a:extLst>
                </p:cNvPr>
                <p:cNvSpPr/>
                <p:nvPr/>
              </p:nvSpPr>
              <p:spPr>
                <a:xfrm>
                  <a:off x="2781510" y="3714987"/>
                  <a:ext cx="130688" cy="152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sz="1400"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pic>
            <p:nvPicPr>
              <p:cNvPr id="135" name="Imagen 134">
                <a:extLst>
                  <a:ext uri="{FF2B5EF4-FFF2-40B4-BE49-F238E27FC236}">
                    <a16:creationId xmlns:a16="http://schemas.microsoft.com/office/drawing/2014/main" id="{FCB466CF-6C23-36AD-24B7-A1E4A84CE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196403" y="3183979"/>
                <a:ext cx="737129" cy="401769"/>
              </a:xfrm>
              <a:prstGeom prst="rect">
                <a:avLst/>
              </a:prstGeom>
            </p:spPr>
          </p:pic>
          <p:sp>
            <p:nvSpPr>
              <p:cNvPr id="136" name="Elipse 135">
                <a:extLst>
                  <a:ext uri="{FF2B5EF4-FFF2-40B4-BE49-F238E27FC236}">
                    <a16:creationId xmlns:a16="http://schemas.microsoft.com/office/drawing/2014/main" id="{99CFEBC6-DA1A-1669-45B1-916836FE070F}"/>
                  </a:ext>
                </a:extLst>
              </p:cNvPr>
              <p:cNvSpPr/>
              <p:nvPr/>
            </p:nvSpPr>
            <p:spPr>
              <a:xfrm>
                <a:off x="11638553" y="3821370"/>
                <a:ext cx="126591" cy="1462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4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37" name="Conector recto 136">
                <a:extLst>
                  <a:ext uri="{FF2B5EF4-FFF2-40B4-BE49-F238E27FC236}">
                    <a16:creationId xmlns:a16="http://schemas.microsoft.com/office/drawing/2014/main" id="{918F1520-0328-66BD-75D4-A9BFE10BB8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12517" y="3992069"/>
                <a:ext cx="0" cy="212938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C3A906FB-0A61-390F-AECE-8A341A3E4643}"/>
                </a:ext>
              </a:extLst>
            </p:cNvPr>
            <p:cNvSpPr/>
            <p:nvPr/>
          </p:nvSpPr>
          <p:spPr>
            <a:xfrm>
              <a:off x="1172331" y="3799447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B6D34B48-FF61-99A9-D3A7-F5AE37BD7077}"/>
                </a:ext>
              </a:extLst>
            </p:cNvPr>
            <p:cNvCxnSpPr>
              <a:cxnSpLocks/>
            </p:cNvCxnSpPr>
            <p:nvPr/>
          </p:nvCxnSpPr>
          <p:spPr>
            <a:xfrm>
              <a:off x="1242595" y="3993045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33D85812-4BC7-0AAF-5E8C-86C8D2A0487A}"/>
                </a:ext>
              </a:extLst>
            </p:cNvPr>
            <p:cNvSpPr txBox="1"/>
            <p:nvPr/>
          </p:nvSpPr>
          <p:spPr>
            <a:xfrm>
              <a:off x="1209961" y="3979423"/>
              <a:ext cx="1199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2002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TIPS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53A0A697-0E12-3787-EB6C-DAA83DCEDA1A}"/>
                </a:ext>
              </a:extLst>
            </p:cNvPr>
            <p:cNvSpPr/>
            <p:nvPr/>
          </p:nvSpPr>
          <p:spPr>
            <a:xfrm>
              <a:off x="1965560" y="3789471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22EFDA96-4523-DCE5-B5EC-B6C08328C303}"/>
                </a:ext>
              </a:extLst>
            </p:cNvPr>
            <p:cNvCxnSpPr>
              <a:cxnSpLocks/>
            </p:cNvCxnSpPr>
            <p:nvPr/>
          </p:nvCxnSpPr>
          <p:spPr>
            <a:xfrm>
              <a:off x="2035820" y="3247713"/>
              <a:ext cx="0" cy="563527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BB0CEA93-5D04-B9BC-1538-C9318EF76C8B}"/>
                </a:ext>
              </a:extLst>
            </p:cNvPr>
            <p:cNvSpPr txBox="1"/>
            <p:nvPr/>
          </p:nvSpPr>
          <p:spPr>
            <a:xfrm>
              <a:off x="2066761" y="3086369"/>
              <a:ext cx="8952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2004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TECH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E8560D6F-B5E1-5CBD-DEF4-5D65C4B80E26}"/>
                </a:ext>
              </a:extLst>
            </p:cNvPr>
            <p:cNvSpPr/>
            <p:nvPr/>
          </p:nvSpPr>
          <p:spPr>
            <a:xfrm>
              <a:off x="2583708" y="3794713"/>
              <a:ext cx="140529" cy="1462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571494A3-D922-D7B5-DDB2-1869655D0C18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26" y="3992069"/>
              <a:ext cx="0" cy="212938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CD610FA8-6D3B-F1F8-0CB7-933E234E4110}"/>
                </a:ext>
              </a:extLst>
            </p:cNvPr>
            <p:cNvSpPr txBox="1"/>
            <p:nvPr/>
          </p:nvSpPr>
          <p:spPr>
            <a:xfrm>
              <a:off x="2627372" y="3986242"/>
              <a:ext cx="12482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2006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Acknowledgment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non-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banking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Entity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LatAm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54D2BB4D-E95C-B0E8-2981-7736BA81A4BA}"/>
                </a:ext>
              </a:extLst>
            </p:cNvPr>
            <p:cNvCxnSpPr>
              <a:cxnSpLocks/>
            </p:cNvCxnSpPr>
            <p:nvPr/>
          </p:nvCxnSpPr>
          <p:spPr>
            <a:xfrm>
              <a:off x="3423743" y="3236467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799C46C7-EF7A-6855-7EB8-80CFF4808240}"/>
                </a:ext>
              </a:extLst>
            </p:cNvPr>
            <p:cNvSpPr txBox="1"/>
            <p:nvPr/>
          </p:nvSpPr>
          <p:spPr>
            <a:xfrm>
              <a:off x="3383197" y="3090622"/>
              <a:ext cx="102994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2009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Peruana’s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Establishment 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E23666AB-6472-BE53-F384-DB9000354FA9}"/>
                </a:ext>
              </a:extLst>
            </p:cNvPr>
            <p:cNvSpPr txBox="1"/>
            <p:nvPr/>
          </p:nvSpPr>
          <p:spPr>
            <a:xfrm>
              <a:off x="4215709" y="3989626"/>
              <a:ext cx="10639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2010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End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tributary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exemptions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USD$2,3bn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endPara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CuadroTexto 116">
              <a:extLst>
                <a:ext uri="{FF2B5EF4-FFF2-40B4-BE49-F238E27FC236}">
                  <a16:creationId xmlns:a16="http://schemas.microsoft.com/office/drawing/2014/main" id="{D8F7616F-600B-7DE3-CF25-36344423B0D1}"/>
                </a:ext>
              </a:extLst>
            </p:cNvPr>
            <p:cNvSpPr txBox="1"/>
            <p:nvPr/>
          </p:nvSpPr>
          <p:spPr>
            <a:xfrm>
              <a:off x="5079264" y="2565336"/>
              <a:ext cx="109825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2014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goverment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agency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4CB106CF-7626-098D-B657-B1AD3D271665}"/>
                </a:ext>
              </a:extLst>
            </p:cNvPr>
            <p:cNvSpPr txBox="1"/>
            <p:nvPr/>
          </p:nvSpPr>
          <p:spPr>
            <a:xfrm>
              <a:off x="5698207" y="3905068"/>
              <a:ext cx="100930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2015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Non-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mortgage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: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Orders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Payments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9FB61B01-AEDA-4AAA-8BF3-3CD4EAF633DC}"/>
                </a:ext>
              </a:extLst>
            </p:cNvPr>
            <p:cNvCxnSpPr>
              <a:cxnSpLocks/>
            </p:cNvCxnSpPr>
            <p:nvPr/>
          </p:nvCxnSpPr>
          <p:spPr>
            <a:xfrm>
              <a:off x="5071721" y="2713085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A45C9FE0-8466-4F15-40DA-108BB3BD7F90}"/>
                </a:ext>
              </a:extLst>
            </p:cNvPr>
            <p:cNvSpPr txBox="1"/>
            <p:nvPr/>
          </p:nvSpPr>
          <p:spPr>
            <a:xfrm>
              <a:off x="6745633" y="3964107"/>
              <a:ext cx="1079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Commercial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portfolio </a:t>
              </a:r>
              <a:r>
                <a:rPr lang="es-CO" sz="11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2AFF9D5E-8667-581C-2AB0-C7A6C162E3ED}"/>
                </a:ext>
              </a:extLst>
            </p:cNvPr>
            <p:cNvSpPr txBox="1"/>
            <p:nvPr/>
          </p:nvSpPr>
          <p:spPr>
            <a:xfrm>
              <a:off x="6757019" y="2533347"/>
              <a:ext cx="1103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2016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non-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banking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mortgage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D996E7FC-775C-A53E-FB06-5EC2C211D32C}"/>
                </a:ext>
              </a:extLst>
            </p:cNvPr>
            <p:cNvCxnSpPr>
              <a:cxnSpLocks/>
            </p:cNvCxnSpPr>
            <p:nvPr/>
          </p:nvCxnSpPr>
          <p:spPr>
            <a:xfrm>
              <a:off x="6735699" y="2992110"/>
              <a:ext cx="0" cy="808633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uadroTexto 122">
              <a:extLst>
                <a:ext uri="{FF2B5EF4-FFF2-40B4-BE49-F238E27FC236}">
                  <a16:creationId xmlns:a16="http://schemas.microsoft.com/office/drawing/2014/main" id="{A0247962-65F0-11C4-5F9A-77AB7B2F9D06}"/>
                </a:ext>
              </a:extLst>
            </p:cNvPr>
            <p:cNvSpPr txBox="1"/>
            <p:nvPr/>
          </p:nvSpPr>
          <p:spPr>
            <a:xfrm>
              <a:off x="8011497" y="2227595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2017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Orders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Payments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4" name="Picture 2" descr="Como Sacar el Certificado Compensar ▷【julio 2023 】">
              <a:extLst>
                <a:ext uri="{FF2B5EF4-FFF2-40B4-BE49-F238E27FC236}">
                  <a16:creationId xmlns:a16="http://schemas.microsoft.com/office/drawing/2014/main" id="{18032F58-8113-5A89-EE3F-B75408F20B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8" t="22111" r="31749" b="30903"/>
            <a:stretch/>
          </p:blipFill>
          <p:spPr bwMode="auto">
            <a:xfrm>
              <a:off x="8011441" y="2969785"/>
              <a:ext cx="650505" cy="21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3A104E1-11D9-A490-712B-E1FD52AE6414}"/>
                </a:ext>
              </a:extLst>
            </p:cNvPr>
            <p:cNvSpPr txBox="1"/>
            <p:nvPr/>
          </p:nvSpPr>
          <p:spPr>
            <a:xfrm>
              <a:off x="8714982" y="3946369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2018</a:t>
              </a:r>
            </a:p>
            <a:p>
              <a:r>
                <a:rPr lang="en-US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Real Estate Securitization 1st tranche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CuadroTexto 125">
              <a:extLst>
                <a:ext uri="{FF2B5EF4-FFF2-40B4-BE49-F238E27FC236}">
                  <a16:creationId xmlns:a16="http://schemas.microsoft.com/office/drawing/2014/main" id="{1A0CB92A-D2E2-0805-0F75-D27101BBE973}"/>
                </a:ext>
              </a:extLst>
            </p:cNvPr>
            <p:cNvSpPr txBox="1"/>
            <p:nvPr/>
          </p:nvSpPr>
          <p:spPr>
            <a:xfrm>
              <a:off x="9262562" y="2754045"/>
              <a:ext cx="10538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2019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automobile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C2F690F9-0320-8682-9594-A14A75DDF950}"/>
                </a:ext>
              </a:extLst>
            </p:cNvPr>
            <p:cNvSpPr txBox="1"/>
            <p:nvPr/>
          </p:nvSpPr>
          <p:spPr>
            <a:xfrm>
              <a:off x="11071277" y="2509337"/>
              <a:ext cx="95877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  <a:p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First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ESG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Securitization</a:t>
              </a:r>
              <a:endParaRPr lang="es-CO" sz="11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9BEC1F5B-F457-604F-0F63-4264A12A7320}"/>
                </a:ext>
              </a:extLst>
            </p:cNvPr>
            <p:cNvCxnSpPr>
              <a:cxnSpLocks/>
            </p:cNvCxnSpPr>
            <p:nvPr/>
          </p:nvCxnSpPr>
          <p:spPr>
            <a:xfrm>
              <a:off x="11118436" y="2687389"/>
              <a:ext cx="0" cy="109815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>
              <a:extLst>
                <a:ext uri="{FF2B5EF4-FFF2-40B4-BE49-F238E27FC236}">
                  <a16:creationId xmlns:a16="http://schemas.microsoft.com/office/drawing/2014/main" id="{B5C84B37-7E9A-76D6-D91A-EC040161CCE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4703" y="3230532"/>
              <a:ext cx="0" cy="547975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CuadroTexto 129">
              <a:extLst>
                <a:ext uri="{FF2B5EF4-FFF2-40B4-BE49-F238E27FC236}">
                  <a16:creationId xmlns:a16="http://schemas.microsoft.com/office/drawing/2014/main" id="{4CB42408-CB16-7228-A078-AA13AA887301}"/>
                </a:ext>
              </a:extLst>
            </p:cNvPr>
            <p:cNvSpPr txBox="1"/>
            <p:nvPr/>
          </p:nvSpPr>
          <p:spPr>
            <a:xfrm>
              <a:off x="10176511" y="2489673"/>
              <a:ext cx="95877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n-US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Real Estate Securitization 2nd tranche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31" name="Picture 6" descr="Titularizadora Colombiana added a cover... - Titularizadora Colombiana">
              <a:extLst>
                <a:ext uri="{FF2B5EF4-FFF2-40B4-BE49-F238E27FC236}">
                  <a16:creationId xmlns:a16="http://schemas.microsoft.com/office/drawing/2014/main" id="{EA8495D8-9131-67E2-91AC-B6718E6AFA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77" t="7025" r="53329" b="62145"/>
            <a:stretch/>
          </p:blipFill>
          <p:spPr bwMode="auto">
            <a:xfrm>
              <a:off x="10308741" y="3483201"/>
              <a:ext cx="395322" cy="27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CuadroTexto 131">
              <a:extLst>
                <a:ext uri="{FF2B5EF4-FFF2-40B4-BE49-F238E27FC236}">
                  <a16:creationId xmlns:a16="http://schemas.microsoft.com/office/drawing/2014/main" id="{D6BFA810-8777-C5BF-81CE-CEF80D64B8EA}"/>
                </a:ext>
              </a:extLst>
            </p:cNvPr>
            <p:cNvSpPr txBox="1"/>
            <p:nvPr/>
          </p:nvSpPr>
          <p:spPr>
            <a:xfrm>
              <a:off x="10216369" y="3920926"/>
              <a:ext cx="124913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</a:p>
            <a:p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Security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issuance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in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Dominican</a:t>
              </a:r>
              <a:r>
                <a:rPr lang="es-CO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CO" sz="1000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Republic</a:t>
              </a:r>
              <a:endParaRPr lang="es-CO" sz="11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8" name="Flecha: pentágono 167">
            <a:extLst>
              <a:ext uri="{FF2B5EF4-FFF2-40B4-BE49-F238E27FC236}">
                <a16:creationId xmlns:a16="http://schemas.microsoft.com/office/drawing/2014/main" id="{F674BD55-6C20-83FB-DCE6-E605AFF1987F}"/>
              </a:ext>
            </a:extLst>
          </p:cNvPr>
          <p:cNvSpPr/>
          <p:nvPr/>
        </p:nvSpPr>
        <p:spPr>
          <a:xfrm>
            <a:off x="3370266" y="1837102"/>
            <a:ext cx="1714340" cy="724648"/>
          </a:xfrm>
          <a:prstGeom prst="homePlate">
            <a:avLst/>
          </a:prstGeom>
          <a:solidFill>
            <a:srgbClr val="19173D"/>
          </a:solidFill>
          <a:ln>
            <a:solidFill>
              <a:srgbClr val="19173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err="1">
                <a:solidFill>
                  <a:schemeClr val="bg1"/>
                </a:solidFill>
              </a:rPr>
              <a:t>SecuritizationMeaning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DCBA5955-8FFA-DDA0-8A91-44BECD72230C}"/>
              </a:ext>
            </a:extLst>
          </p:cNvPr>
          <p:cNvSpPr txBox="1"/>
          <p:nvPr/>
        </p:nvSpPr>
        <p:spPr>
          <a:xfrm>
            <a:off x="5249443" y="1834222"/>
            <a:ext cx="35479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-apple-system"/>
              </a:rPr>
              <a:t>Securitization is the process of </a:t>
            </a:r>
            <a:r>
              <a:rPr lang="en-US" sz="1400" b="1" dirty="0">
                <a:solidFill>
                  <a:srgbClr val="002060"/>
                </a:solidFill>
                <a:latin typeface="-apple-system"/>
              </a:rPr>
              <a:t>transforming illiquid assets into investable securities backed by the underlying assets’ cash flows.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28F16446-47AB-4E56-F3A5-21DC273A6AE0}"/>
              </a:ext>
            </a:extLst>
          </p:cNvPr>
          <p:cNvSpPr txBox="1"/>
          <p:nvPr/>
        </p:nvSpPr>
        <p:spPr>
          <a:xfrm>
            <a:off x="11028042" y="4695496"/>
            <a:ext cx="9419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2023</a:t>
            </a:r>
          </a:p>
          <a:p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automobile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securitization</a:t>
            </a:r>
            <a:endParaRPr lang="es-C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1" name="Picture 2" descr="Banco Finandina. - YouTube">
            <a:extLst>
              <a:ext uri="{FF2B5EF4-FFF2-40B4-BE49-F238E27FC236}">
                <a16:creationId xmlns:a16="http://schemas.microsoft.com/office/drawing/2014/main" id="{7AA32F59-4771-0924-1F6B-AE4EF2D1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122" y="5433867"/>
            <a:ext cx="714815" cy="7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ECF646-553B-8A2C-0B39-42457AD71A6C}"/>
              </a:ext>
            </a:extLst>
          </p:cNvPr>
          <p:cNvSpPr txBox="1"/>
          <p:nvPr/>
        </p:nvSpPr>
        <p:spPr>
          <a:xfrm>
            <a:off x="11334655" y="2769559"/>
            <a:ext cx="104568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2024</a:t>
            </a:r>
          </a:p>
          <a:p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subordinated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tranches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International </a:t>
            </a:r>
          </a:p>
          <a:p>
            <a:r>
              <a:rPr lang="es-CO" sz="1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investor</a:t>
            </a:r>
            <a:r>
              <a:rPr lang="es-CO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s-CO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145D8F13-89DD-6AB6-70F0-3A501EA24A41}"/>
              </a:ext>
            </a:extLst>
          </p:cNvPr>
          <p:cNvCxnSpPr>
            <a:cxnSpLocks/>
          </p:cNvCxnSpPr>
          <p:nvPr/>
        </p:nvCxnSpPr>
        <p:spPr>
          <a:xfrm>
            <a:off x="11644090" y="3797518"/>
            <a:ext cx="0" cy="46461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390AC1DA-30EE-1774-8B90-077A04C5F1CD}"/>
              </a:ext>
            </a:extLst>
          </p:cNvPr>
          <p:cNvSpPr/>
          <p:nvPr/>
        </p:nvSpPr>
        <p:spPr>
          <a:xfrm>
            <a:off x="11592125" y="4289952"/>
            <a:ext cx="126591" cy="14625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6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312055" y="321281"/>
            <a:ext cx="3889319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Securitization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Scheme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77334CB-C008-6C6A-19A1-2BB6788C8125}"/>
              </a:ext>
            </a:extLst>
          </p:cNvPr>
          <p:cNvGrpSpPr/>
          <p:nvPr/>
        </p:nvGrpSpPr>
        <p:grpSpPr>
          <a:xfrm>
            <a:off x="4381574" y="1506249"/>
            <a:ext cx="3400717" cy="815974"/>
            <a:chOff x="4279941" y="809491"/>
            <a:chExt cx="3517460" cy="92038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3BFAFA1-B74B-04DB-B2F2-AF5DA226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1"/>
              <a:ext cx="3517460" cy="920381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D71762E-2BDB-43DA-267F-AD9E5DE7B151}"/>
                </a:ext>
              </a:extLst>
            </p:cNvPr>
            <p:cNvSpPr/>
            <p:nvPr/>
          </p:nvSpPr>
          <p:spPr>
            <a:xfrm>
              <a:off x="4545340" y="921352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Titularizadora Colombiana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19D2B40-977F-058F-6D1D-DD02EFB57B8B}"/>
              </a:ext>
            </a:extLst>
          </p:cNvPr>
          <p:cNvSpPr txBox="1"/>
          <p:nvPr/>
        </p:nvSpPr>
        <p:spPr>
          <a:xfrm>
            <a:off x="4836904" y="2045293"/>
            <a:ext cx="271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Structur</a:t>
            </a:r>
            <a:r>
              <a:rPr lang="es-ES" sz="1600" dirty="0" err="1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ing</a:t>
            </a:r>
            <a:endParaRPr lang="x-none" sz="1600" dirty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Issuance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Master servicing</a:t>
            </a:r>
            <a:endParaRPr lang="x-none" sz="1600" dirty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54B33ED-EDF9-15DB-9D29-9138C6C7D032}"/>
              </a:ext>
            </a:extLst>
          </p:cNvPr>
          <p:cNvGrpSpPr/>
          <p:nvPr/>
        </p:nvGrpSpPr>
        <p:grpSpPr>
          <a:xfrm>
            <a:off x="1662281" y="3512169"/>
            <a:ext cx="3084513" cy="815974"/>
            <a:chOff x="4051722" y="809492"/>
            <a:chExt cx="3832947" cy="92038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0CDFDF1-E2E5-602D-6D48-4032C6EC2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604728" cy="920381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DEE16B2-1ADB-2B58-9C93-DDC417E77AB1}"/>
                </a:ext>
              </a:extLst>
            </p:cNvPr>
            <p:cNvSpPr/>
            <p:nvPr/>
          </p:nvSpPr>
          <p:spPr>
            <a:xfrm>
              <a:off x="4051722" y="926945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/>
              <a:r>
                <a:rPr lang="x-none" sz="14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  <a:sym typeface="Calibri"/>
                </a:rPr>
                <a:t>Originators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FF69BCB2-D8BD-E7C0-F912-2C615D46EB19}"/>
              </a:ext>
            </a:extLst>
          </p:cNvPr>
          <p:cNvGrpSpPr/>
          <p:nvPr/>
        </p:nvGrpSpPr>
        <p:grpSpPr>
          <a:xfrm>
            <a:off x="7603625" y="3515553"/>
            <a:ext cx="3052254" cy="815974"/>
            <a:chOff x="4155415" y="809492"/>
            <a:chExt cx="3641987" cy="92038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524E9A2-CE78-9773-7799-6FD8EA4D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2" y="809492"/>
              <a:ext cx="3517460" cy="920381"/>
            </a:xfrm>
            <a:prstGeom prst="rect">
              <a:avLst/>
            </a:prstGeom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BCFB01F-1BEF-AD95-091E-81819734EE79}"/>
                </a:ext>
              </a:extLst>
            </p:cNvPr>
            <p:cNvSpPr/>
            <p:nvPr/>
          </p:nvSpPr>
          <p:spPr>
            <a:xfrm>
              <a:off x="4155415" y="934527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Investors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479D86-5BCE-EB57-70E7-D5DEC296FF22}"/>
              </a:ext>
            </a:extLst>
          </p:cNvPr>
          <p:cNvSpPr txBox="1"/>
          <p:nvPr/>
        </p:nvSpPr>
        <p:spPr>
          <a:xfrm>
            <a:off x="8063016" y="4149718"/>
            <a:ext cx="228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Institutional Investors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Credit Institutions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General public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Mutual funds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Others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2945820-0FC7-B078-F578-91BF66DF9E0C}"/>
              </a:ext>
            </a:extLst>
          </p:cNvPr>
          <p:cNvGrpSpPr/>
          <p:nvPr/>
        </p:nvGrpSpPr>
        <p:grpSpPr>
          <a:xfrm>
            <a:off x="4124914" y="4983571"/>
            <a:ext cx="3775142" cy="815974"/>
            <a:chOff x="3892662" y="809492"/>
            <a:chExt cx="3904739" cy="920381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1AEB0D6-9890-BF7D-82FD-745AC38DC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941" y="809492"/>
              <a:ext cx="3517460" cy="920381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DB40353-8D70-BCCF-485F-E14ED51ECA08}"/>
                </a:ext>
              </a:extLst>
            </p:cNvPr>
            <p:cNvSpPr/>
            <p:nvPr/>
          </p:nvSpPr>
          <p:spPr>
            <a:xfrm>
              <a:off x="3892662" y="983169"/>
              <a:ext cx="2839708" cy="347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CO" sz="1400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Warranty</a:t>
              </a:r>
              <a:endParaRPr lang="es-CO" sz="1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E752E3A-73CF-6CAA-EF9F-B56FE46D852C}"/>
              </a:ext>
            </a:extLst>
          </p:cNvPr>
          <p:cNvSpPr txBox="1"/>
          <p:nvPr/>
        </p:nvSpPr>
        <p:spPr>
          <a:xfrm>
            <a:off x="5068065" y="5538979"/>
            <a:ext cx="27142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endParaRPr lang="es-ES_tradn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endParaRPr lang="es-ES_tradn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eaLnBrk="0" hangingPunct="0"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Credit</a:t>
            </a:r>
            <a:r>
              <a:rPr lang="es-ES_tradnl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Enhacement</a:t>
            </a:r>
            <a:endParaRPr lang="es-ES_tradn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46EB793-D34D-92C6-9F78-D645721C486A}"/>
              </a:ext>
            </a:extLst>
          </p:cNvPr>
          <p:cNvSpPr/>
          <p:nvPr/>
        </p:nvSpPr>
        <p:spPr>
          <a:xfrm>
            <a:off x="6488846" y="3751144"/>
            <a:ext cx="833957" cy="484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538E7D-9FEF-A956-0578-4A721E6D5EDA}"/>
              </a:ext>
            </a:extLst>
          </p:cNvPr>
          <p:cNvSpPr/>
          <p:nvPr/>
        </p:nvSpPr>
        <p:spPr>
          <a:xfrm>
            <a:off x="5121556" y="3167908"/>
            <a:ext cx="2144923" cy="16154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lnSpc>
                <a:spcPct val="150000"/>
              </a:lnSpc>
            </a:pPr>
            <a:r>
              <a:rPr lang="x-none" sz="1200" b="1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Special Purpose Vehicle (SPV)</a:t>
            </a:r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Credits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/Real Estate (</a:t>
            </a: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s-419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Securities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s-419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Liabilities</a:t>
            </a:r>
            <a:r>
              <a:rPr lang="es-419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s-ES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írculo: vacío 20">
            <a:extLst>
              <a:ext uri="{FF2B5EF4-FFF2-40B4-BE49-F238E27FC236}">
                <a16:creationId xmlns:a16="http://schemas.microsoft.com/office/drawing/2014/main" id="{488FCE4B-F517-A076-C228-937D340B5BFF}"/>
              </a:ext>
            </a:extLst>
          </p:cNvPr>
          <p:cNvSpPr/>
          <p:nvPr/>
        </p:nvSpPr>
        <p:spPr>
          <a:xfrm>
            <a:off x="4786639" y="2945486"/>
            <a:ext cx="2818589" cy="2038085"/>
          </a:xfrm>
          <a:prstGeom prst="donut">
            <a:avLst>
              <a:gd name="adj" fmla="val 3054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0607741-7206-AC70-C1E4-415AC6A94B32}"/>
              </a:ext>
            </a:extLst>
          </p:cNvPr>
          <p:cNvGrpSpPr/>
          <p:nvPr/>
        </p:nvGrpSpPr>
        <p:grpSpPr>
          <a:xfrm>
            <a:off x="5479137" y="4094923"/>
            <a:ext cx="1441120" cy="434966"/>
            <a:chOff x="4964976" y="2554553"/>
            <a:chExt cx="1600807" cy="487442"/>
          </a:xfrm>
          <a:solidFill>
            <a:srgbClr val="C00000"/>
          </a:solidFill>
        </p:grpSpPr>
        <p:pic>
          <p:nvPicPr>
            <p:cNvPr id="23" name="Gráfico 22" descr="Coche">
              <a:extLst>
                <a:ext uri="{FF2B5EF4-FFF2-40B4-BE49-F238E27FC236}">
                  <a16:creationId xmlns:a16="http://schemas.microsoft.com/office/drawing/2014/main" id="{1B4DB496-3865-0C0F-8F92-39116B559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4859" y="2637794"/>
              <a:ext cx="404201" cy="404201"/>
            </a:xfrm>
            <a:prstGeom prst="rect">
              <a:avLst/>
            </a:prstGeom>
          </p:spPr>
        </p:pic>
        <p:pic>
          <p:nvPicPr>
            <p:cNvPr id="24" name="Gráfico 23" descr="Hogar">
              <a:extLst>
                <a:ext uri="{FF2B5EF4-FFF2-40B4-BE49-F238E27FC236}">
                  <a16:creationId xmlns:a16="http://schemas.microsoft.com/office/drawing/2014/main" id="{60A819D6-FCEB-DA89-809A-3DDA576B2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64976" y="2683629"/>
              <a:ext cx="283149" cy="283149"/>
            </a:xfrm>
            <a:prstGeom prst="rect">
              <a:avLst/>
            </a:prstGeom>
          </p:spPr>
        </p:pic>
        <p:pic>
          <p:nvPicPr>
            <p:cNvPr id="25" name="Gráfico 24" descr="Ciudad">
              <a:extLst>
                <a:ext uri="{FF2B5EF4-FFF2-40B4-BE49-F238E27FC236}">
                  <a16:creationId xmlns:a16="http://schemas.microsoft.com/office/drawing/2014/main" id="{8505CAE2-E3F9-76ED-803A-6FE401078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75988" y="2647342"/>
              <a:ext cx="355725" cy="355725"/>
            </a:xfrm>
            <a:prstGeom prst="rect">
              <a:avLst/>
            </a:prstGeom>
          </p:spPr>
        </p:pic>
        <p:pic>
          <p:nvPicPr>
            <p:cNvPr id="26" name="Gráfico 25" descr="Grúa">
              <a:extLst>
                <a:ext uri="{FF2B5EF4-FFF2-40B4-BE49-F238E27FC236}">
                  <a16:creationId xmlns:a16="http://schemas.microsoft.com/office/drawing/2014/main" id="{FFA8EA41-CD9B-50BD-48C4-C3AA91F3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95988" y="2554553"/>
              <a:ext cx="369795" cy="387789"/>
            </a:xfrm>
            <a:prstGeom prst="rect">
              <a:avLst/>
            </a:prstGeom>
          </p:spPr>
        </p:pic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76FC52-ABB0-9B30-B439-B79EFD58EAE6}"/>
              </a:ext>
            </a:extLst>
          </p:cNvPr>
          <p:cNvSpPr txBox="1"/>
          <p:nvPr/>
        </p:nvSpPr>
        <p:spPr>
          <a:xfrm>
            <a:off x="2312538" y="4172996"/>
            <a:ext cx="2217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Origination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Portfolio servicing</a:t>
            </a:r>
          </a:p>
        </p:txBody>
      </p:sp>
    </p:spTree>
    <p:extLst>
      <p:ext uri="{BB962C8B-B14F-4D97-AF65-F5344CB8AC3E}">
        <p14:creationId xmlns:p14="http://schemas.microsoft.com/office/powerpoint/2010/main" val="286810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7455379" y="333281"/>
            <a:ext cx="3699803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SPV’s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Legal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Structure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52D47E6-3C9D-A702-48B9-742331F5C531}"/>
              </a:ext>
            </a:extLst>
          </p:cNvPr>
          <p:cNvSpPr/>
          <p:nvPr/>
        </p:nvSpPr>
        <p:spPr>
          <a:xfrm>
            <a:off x="7551895" y="5511261"/>
            <a:ext cx="4017662" cy="10529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954548D-399A-D841-6A19-813AC82335ED}"/>
              </a:ext>
            </a:extLst>
          </p:cNvPr>
          <p:cNvSpPr/>
          <p:nvPr/>
        </p:nvSpPr>
        <p:spPr>
          <a:xfrm>
            <a:off x="7002242" y="3603972"/>
            <a:ext cx="4464547" cy="125310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C2BB9EF-224A-78D9-3B3A-4336D12A269E}"/>
              </a:ext>
            </a:extLst>
          </p:cNvPr>
          <p:cNvSpPr/>
          <p:nvPr/>
        </p:nvSpPr>
        <p:spPr>
          <a:xfrm>
            <a:off x="186161" y="5417696"/>
            <a:ext cx="4251772" cy="127391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6FEF826-C3C7-14C0-2A5E-E3A6579CB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671164"/>
              </p:ext>
            </p:extLst>
          </p:nvPr>
        </p:nvGraphicFramePr>
        <p:xfrm>
          <a:off x="3341047" y="3799094"/>
          <a:ext cx="5313367" cy="286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A0A1BD0-60A1-98EB-BE6D-B9234EFE9043}"/>
              </a:ext>
            </a:extLst>
          </p:cNvPr>
          <p:cNvSpPr txBox="1"/>
          <p:nvPr/>
        </p:nvSpPr>
        <p:spPr>
          <a:xfrm>
            <a:off x="757182" y="2030722"/>
            <a:ext cx="2464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s-CO" altLang="es-CO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pecial</a:t>
            </a: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Legal Framework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70121F-22F6-2B5F-F9EB-DC2E4A16F73F}"/>
              </a:ext>
            </a:extLst>
          </p:cNvPr>
          <p:cNvSpPr txBox="1"/>
          <p:nvPr/>
        </p:nvSpPr>
        <p:spPr>
          <a:xfrm>
            <a:off x="3900653" y="1191490"/>
            <a:ext cx="71094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1600" dirty="0">
              <a:solidFill>
                <a:srgbClr val="3F3F3F"/>
              </a:solidFill>
              <a:latin typeface="Calibri" panose="020F0502020204030204"/>
            </a:endParaRPr>
          </a:p>
          <a:p>
            <a:pPr marL="190510" indent="-190510">
              <a:buBlip>
                <a:blip r:embed="rId9"/>
              </a:buBlip>
              <a:defRPr/>
            </a:pPr>
            <a:r>
              <a:rPr lang="en-US" altLang="es-CO" sz="1600" dirty="0">
                <a:solidFill>
                  <a:prstClr val="black"/>
                </a:solidFill>
                <a:cs typeface="Arial" charset="0"/>
              </a:rPr>
              <a:t>Allows the creation of an SPV (Universality) that packages assets, their guarantees and rights and has legal, financial and accounting separation from the Originator of the underlying asset and </a:t>
            </a:r>
            <a:r>
              <a:rPr lang="es-ES" altLang="es-CO" sz="1600" dirty="0">
                <a:solidFill>
                  <a:prstClr val="black"/>
                </a:solidFill>
                <a:cs typeface="Arial" charset="0"/>
              </a:rPr>
              <a:t>Titularizadora Colombiana</a:t>
            </a:r>
          </a:p>
          <a:p>
            <a:pPr>
              <a:defRPr/>
            </a:pPr>
            <a:endParaRPr lang="es-CO" altLang="es-CO" sz="1600" b="1" dirty="0">
              <a:solidFill>
                <a:srgbClr val="002060"/>
              </a:solidFill>
              <a:cs typeface="Arial" charset="0"/>
            </a:endParaRPr>
          </a:p>
          <a:p>
            <a:pPr marL="190510" indent="-190510">
              <a:buBlip>
                <a:blip r:embed="rId9"/>
              </a:buBlip>
              <a:defRPr/>
            </a:pPr>
            <a:r>
              <a:rPr lang="en-US" altLang="es-CO" sz="1600" dirty="0">
                <a:solidFill>
                  <a:prstClr val="black"/>
                </a:solidFill>
                <a:cs typeface="Arial" charset="0"/>
              </a:rPr>
              <a:t>Considering that the SPV does not have its own legal personality, the issuer is Titularizadora Colombiana charged to the SPV.</a:t>
            </a:r>
            <a:endParaRPr lang="en-US" altLang="es-ES"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43FE1A-49EF-BB93-80F8-9D98D6BF7EDA}"/>
              </a:ext>
            </a:extLst>
          </p:cNvPr>
          <p:cNvSpPr txBox="1"/>
          <p:nvPr/>
        </p:nvSpPr>
        <p:spPr>
          <a:xfrm>
            <a:off x="340369" y="5685321"/>
            <a:ext cx="39433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</a:pP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SPV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separates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Originator’s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Issuer’s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equity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financially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legally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books</a:t>
            </a:r>
            <a:endParaRPr lang="es-ES" altLang="es-ES" sz="1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9A21E3-8103-C5EE-A538-43868B6827DF}"/>
              </a:ext>
            </a:extLst>
          </p:cNvPr>
          <p:cNvSpPr txBox="1"/>
          <p:nvPr/>
        </p:nvSpPr>
        <p:spPr>
          <a:xfrm>
            <a:off x="7118898" y="3799094"/>
            <a:ext cx="4231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Assets are transferred and cannot be returned to the Originator. The cash flows belong to the SPV and are dedicated to the payment of the securities issued.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4D8B07-ECAC-A939-95D8-92B3C901E2A1}"/>
              </a:ext>
            </a:extLst>
          </p:cNvPr>
          <p:cNvSpPr txBox="1"/>
          <p:nvPr/>
        </p:nvSpPr>
        <p:spPr>
          <a:xfrm>
            <a:off x="7711420" y="5717014"/>
            <a:ext cx="372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SzTx/>
              <a:tabLst/>
            </a:pP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Assets are immune from bankruptcy of the Originator and the </a:t>
            </a:r>
            <a:r>
              <a:rPr lang="en-US" altLang="es-ES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Securitizer</a:t>
            </a:r>
            <a:r>
              <a:rPr lang="en-US" altLang="es-E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(Titularizadora Colombiana)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4271BE-56C2-E54A-EEAA-4712836D0690}"/>
              </a:ext>
            </a:extLst>
          </p:cNvPr>
          <p:cNvSpPr txBox="1"/>
          <p:nvPr/>
        </p:nvSpPr>
        <p:spPr>
          <a:xfrm>
            <a:off x="2668540" y="4037493"/>
            <a:ext cx="2464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SPV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s-CO" altLang="es-CO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</a:t>
            </a: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CO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  <a:r>
              <a:rPr lang="es-CO" altLang="es-CO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Vehicule)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5713748F-F5A1-C6FF-874B-6B3310633CA3}"/>
              </a:ext>
            </a:extLst>
          </p:cNvPr>
          <p:cNvSpPr/>
          <p:nvPr/>
        </p:nvSpPr>
        <p:spPr>
          <a:xfrm>
            <a:off x="3441795" y="1241684"/>
            <a:ext cx="238470" cy="220536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8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4452776" y="403975"/>
            <a:ext cx="6708391" cy="461663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Issuances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by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underlying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asset</a:t>
            </a:r>
            <a:r>
              <a:rPr lang="es-ES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Originators</a:t>
            </a:r>
            <a:endParaRPr lang="es-CO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2" name="20 Imagen">
            <a:extLst>
              <a:ext uri="{FF2B5EF4-FFF2-40B4-BE49-F238E27FC236}">
                <a16:creationId xmlns:a16="http://schemas.microsoft.com/office/drawing/2014/main" id="{BDC2A442-0FC0-2B89-8C3B-D999ACC6B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79" y="1091223"/>
            <a:ext cx="729601" cy="376034"/>
          </a:xfrm>
          <a:prstGeom prst="rect">
            <a:avLst/>
          </a:prstGeom>
        </p:spPr>
      </p:pic>
      <p:pic>
        <p:nvPicPr>
          <p:cNvPr id="3" name="10 Imagen">
            <a:extLst>
              <a:ext uri="{FF2B5EF4-FFF2-40B4-BE49-F238E27FC236}">
                <a16:creationId xmlns:a16="http://schemas.microsoft.com/office/drawing/2014/main" id="{4BFA060E-AB33-29C1-9282-034C33837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3" y="1467257"/>
            <a:ext cx="778844" cy="583381"/>
          </a:xfrm>
          <a:prstGeom prst="rect">
            <a:avLst/>
          </a:prstGeom>
        </p:spPr>
      </p:pic>
      <p:pic>
        <p:nvPicPr>
          <p:cNvPr id="4" name="Imagen 1" descr="image001">
            <a:extLst>
              <a:ext uri="{FF2B5EF4-FFF2-40B4-BE49-F238E27FC236}">
                <a16:creationId xmlns:a16="http://schemas.microsoft.com/office/drawing/2014/main" id="{48795223-1F57-BF2B-B5A3-9A2A03F66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2" r="-1" b="9939"/>
          <a:stretch/>
        </p:blipFill>
        <p:spPr bwMode="auto">
          <a:xfrm>
            <a:off x="222978" y="2770206"/>
            <a:ext cx="715128" cy="54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finanzauto">
            <a:extLst>
              <a:ext uri="{FF2B5EF4-FFF2-40B4-BE49-F238E27FC236}">
                <a16:creationId xmlns:a16="http://schemas.microsoft.com/office/drawing/2014/main" id="{B2C6442F-0276-E597-7D2C-E0F04C3B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69" y="5567070"/>
            <a:ext cx="601534" cy="5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9493B79-FC7C-46CA-1F92-C748706D391F}"/>
              </a:ext>
            </a:extLst>
          </p:cNvPr>
          <p:cNvSpPr txBox="1"/>
          <p:nvPr/>
        </p:nvSpPr>
        <p:spPr>
          <a:xfrm>
            <a:off x="8617729" y="1061117"/>
            <a:ext cx="17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Commercial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2E910F-C7A0-BEF6-CA6D-331DBBDE0D89}"/>
              </a:ext>
            </a:extLst>
          </p:cNvPr>
          <p:cNvSpPr txBox="1"/>
          <p:nvPr/>
        </p:nvSpPr>
        <p:spPr>
          <a:xfrm>
            <a:off x="2503213" y="1085427"/>
            <a:ext cx="199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Mortgage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0122C83E-64E8-812F-0220-6A1EA52301FD}"/>
              </a:ext>
            </a:extLst>
          </p:cNvPr>
          <p:cNvSpPr/>
          <p:nvPr/>
        </p:nvSpPr>
        <p:spPr>
          <a:xfrm>
            <a:off x="190546" y="1101217"/>
            <a:ext cx="1371600" cy="12954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Tabla 49">
            <a:extLst>
              <a:ext uri="{FF2B5EF4-FFF2-40B4-BE49-F238E27FC236}">
                <a16:creationId xmlns:a16="http://schemas.microsoft.com/office/drawing/2014/main" id="{E49140D9-7057-3962-3009-94587C31E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70976"/>
              </p:ext>
            </p:extLst>
          </p:nvPr>
        </p:nvGraphicFramePr>
        <p:xfrm>
          <a:off x="2542759" y="1638857"/>
          <a:ext cx="4129350" cy="2311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434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811972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100057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PESOS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Fixed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Rate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002060"/>
                          </a:solidFill>
                        </a:rPr>
                        <a:t>41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$ 4.128,83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TIPS UVR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Indexed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$ 1.842,6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0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Fixed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Rate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54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RMBS Non-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performing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loans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$ 243,52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716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$ 6.238,06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136875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CC4B84EC-C1DB-04F8-C6BB-56A430785E45}"/>
              </a:ext>
            </a:extLst>
          </p:cNvPr>
          <p:cNvSpPr/>
          <p:nvPr/>
        </p:nvSpPr>
        <p:spPr>
          <a:xfrm>
            <a:off x="194557" y="3820418"/>
            <a:ext cx="1367589" cy="12954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D6C13-6122-B062-64D0-47CC2BB41F8A}"/>
              </a:ext>
            </a:extLst>
          </p:cNvPr>
          <p:cNvSpPr txBox="1"/>
          <p:nvPr/>
        </p:nvSpPr>
        <p:spPr>
          <a:xfrm>
            <a:off x="2503213" y="5307892"/>
            <a:ext cx="208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Automobiles</a:t>
            </a:r>
            <a:r>
              <a:rPr lang="es-CO" sz="2400" b="1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31F88C4-E3C9-85FB-3005-036F7942C074}"/>
              </a:ext>
            </a:extLst>
          </p:cNvPr>
          <p:cNvSpPr/>
          <p:nvPr/>
        </p:nvSpPr>
        <p:spPr>
          <a:xfrm>
            <a:off x="194557" y="5216095"/>
            <a:ext cx="1367590" cy="1334167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5" name="Tabla 49">
            <a:extLst>
              <a:ext uri="{FF2B5EF4-FFF2-40B4-BE49-F238E27FC236}">
                <a16:creationId xmlns:a16="http://schemas.microsoft.com/office/drawing/2014/main" id="{E8AE7580-812C-0A5D-042A-1CB3CE35A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4849"/>
              </p:ext>
            </p:extLst>
          </p:nvPr>
        </p:nvGraphicFramePr>
        <p:xfrm>
          <a:off x="2503213" y="5779973"/>
          <a:ext cx="4186688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7992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6994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79814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TIV  PESOS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Car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Loans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$ 241,20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6" name="Elipse 15">
            <a:extLst>
              <a:ext uri="{FF2B5EF4-FFF2-40B4-BE49-F238E27FC236}">
                <a16:creationId xmlns:a16="http://schemas.microsoft.com/office/drawing/2014/main" id="{7D60B683-E407-FF24-EB09-F1B099B3B8B1}"/>
              </a:ext>
            </a:extLst>
          </p:cNvPr>
          <p:cNvSpPr/>
          <p:nvPr/>
        </p:nvSpPr>
        <p:spPr>
          <a:xfrm>
            <a:off x="7165239" y="1106384"/>
            <a:ext cx="1330444" cy="1342934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Tabla 49">
            <a:extLst>
              <a:ext uri="{FF2B5EF4-FFF2-40B4-BE49-F238E27FC236}">
                <a16:creationId xmlns:a16="http://schemas.microsoft.com/office/drawing/2014/main" id="{DC8B8131-2B02-1AA7-CDBF-975DEDFAD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26462"/>
              </p:ext>
            </p:extLst>
          </p:nvPr>
        </p:nvGraphicFramePr>
        <p:xfrm>
          <a:off x="8495683" y="1591957"/>
          <a:ext cx="3681803" cy="828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4248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735189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05726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98408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TER IPC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Commercial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Portfolio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$ 57,62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id="{CA8960B4-93CE-1DD8-8CAC-AC9F73EBB446}"/>
              </a:ext>
            </a:extLst>
          </p:cNvPr>
          <p:cNvSpPr/>
          <p:nvPr/>
        </p:nvSpPr>
        <p:spPr>
          <a:xfrm>
            <a:off x="7165239" y="2846827"/>
            <a:ext cx="1330444" cy="1363772"/>
          </a:xfrm>
          <a:prstGeom prst="ellipse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9" name="Tabla 49">
            <a:extLst>
              <a:ext uri="{FF2B5EF4-FFF2-40B4-BE49-F238E27FC236}">
                <a16:creationId xmlns:a16="http://schemas.microsoft.com/office/drawing/2014/main" id="{7B85FE63-5DCC-C953-BB18-D71CD0041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14821"/>
              </p:ext>
            </p:extLst>
          </p:nvPr>
        </p:nvGraphicFramePr>
        <p:xfrm>
          <a:off x="8617729" y="3178511"/>
          <a:ext cx="3491529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8714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550808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304175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97832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Real-Estate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Assets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$ 65,96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BB3B3FB0-9CB5-33BA-028E-5E9CCF577AA5}"/>
              </a:ext>
            </a:extLst>
          </p:cNvPr>
          <p:cNvSpPr/>
          <p:nvPr/>
        </p:nvSpPr>
        <p:spPr>
          <a:xfrm>
            <a:off x="7185567" y="4801011"/>
            <a:ext cx="1367589" cy="1419821"/>
          </a:xfrm>
          <a:prstGeom prst="ellips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Tabla 49">
            <a:extLst>
              <a:ext uri="{FF2B5EF4-FFF2-40B4-BE49-F238E27FC236}">
                <a16:creationId xmlns:a16="http://schemas.microsoft.com/office/drawing/2014/main" id="{433F61C8-2C97-B3CF-097B-AFA407AC3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88592"/>
              </p:ext>
            </p:extLst>
          </p:nvPr>
        </p:nvGraphicFramePr>
        <p:xfrm>
          <a:off x="8617729" y="4975958"/>
          <a:ext cx="3233550" cy="701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38934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670384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148587">
                <a:tc rowSpan="2">
                  <a:txBody>
                    <a:bodyPr/>
                    <a:lstStyle/>
                    <a:p>
                      <a:pPr algn="ctr"/>
                      <a:r>
                        <a:rPr lang="es-ES" sz="2000" b="1" dirty="0" err="1">
                          <a:solidFill>
                            <a:srgbClr val="002060"/>
                          </a:solidFill>
                        </a:rPr>
                        <a:t>Historic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sz="2000" b="1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r>
                        <a:rPr lang="es-E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12032">
                <a:tc vMerge="1"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es-CO" sz="1400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$ 6.72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7B906AA6-215F-BBD6-3635-82F2EE4911BD}"/>
              </a:ext>
            </a:extLst>
          </p:cNvPr>
          <p:cNvSpPr txBox="1"/>
          <p:nvPr/>
        </p:nvSpPr>
        <p:spPr>
          <a:xfrm>
            <a:off x="2397480" y="3834748"/>
            <a:ext cx="333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rgbClr val="C00000"/>
                </a:solidFill>
              </a:rPr>
              <a:t>Payroll</a:t>
            </a:r>
            <a:r>
              <a:rPr lang="es-CO" sz="2400" b="1" dirty="0">
                <a:solidFill>
                  <a:srgbClr val="C00000"/>
                </a:solidFill>
              </a:rPr>
              <a:t> </a:t>
            </a:r>
            <a:r>
              <a:rPr lang="es-CO" sz="2400" b="1" dirty="0" err="1">
                <a:solidFill>
                  <a:srgbClr val="C00000"/>
                </a:solidFill>
              </a:rPr>
              <a:t>Deduction</a:t>
            </a:r>
            <a:r>
              <a:rPr lang="es-CO" sz="2400" b="1" dirty="0">
                <a:solidFill>
                  <a:srgbClr val="C00000"/>
                </a:solidFill>
              </a:rPr>
              <a:t> </a:t>
            </a:r>
            <a:r>
              <a:rPr lang="es-CO" sz="2400" b="1" dirty="0" err="1">
                <a:solidFill>
                  <a:srgbClr val="C00000"/>
                </a:solidFill>
              </a:rPr>
              <a:t>Loans</a:t>
            </a:r>
            <a:endParaRPr lang="es-CO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3" name="Tabla 49">
            <a:extLst>
              <a:ext uri="{FF2B5EF4-FFF2-40B4-BE49-F238E27FC236}">
                <a16:creationId xmlns:a16="http://schemas.microsoft.com/office/drawing/2014/main" id="{F62C0DF1-2373-F0E0-058A-34BC3069A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88909"/>
              </p:ext>
            </p:extLst>
          </p:nvPr>
        </p:nvGraphicFramePr>
        <p:xfrm>
          <a:off x="2503213" y="4357223"/>
          <a:ext cx="3338702" cy="828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22770">
                  <a:extLst>
                    <a:ext uri="{9D8B030D-6E8A-4147-A177-3AD203B41FA5}">
                      <a16:colId xmlns:a16="http://schemas.microsoft.com/office/drawing/2014/main" val="4233555013"/>
                    </a:ext>
                  </a:extLst>
                </a:gridCol>
                <a:gridCol w="1469453">
                  <a:extLst>
                    <a:ext uri="{9D8B030D-6E8A-4147-A177-3AD203B41FA5}">
                      <a16:colId xmlns:a16="http://schemas.microsoft.com/office/drawing/2014/main" val="25948202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15584960"/>
                    </a:ext>
                  </a:extLst>
                </a:gridCol>
                <a:gridCol w="838199">
                  <a:extLst>
                    <a:ext uri="{9D8B030D-6E8A-4147-A177-3AD203B41FA5}">
                      <a16:colId xmlns:a16="http://schemas.microsoft.com/office/drawing/2014/main" val="1055849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Issuance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Type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Amount</a:t>
                      </a:r>
                      <a:endParaRPr lang="es-CO" sz="1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23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TIL PESOS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ABS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Order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of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O" sz="1200" dirty="0" err="1">
                          <a:solidFill>
                            <a:srgbClr val="002060"/>
                          </a:solidFill>
                        </a:rPr>
                        <a:t>Payment</a:t>
                      </a:r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 ONB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s-CO" sz="12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$ 80,92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70559"/>
                  </a:ext>
                </a:extLst>
              </a:tr>
            </a:tbl>
          </a:graphicData>
        </a:graphic>
      </p:graphicFrame>
      <p:pic>
        <p:nvPicPr>
          <p:cNvPr id="24" name="21 Imagen">
            <a:extLst>
              <a:ext uri="{FF2B5EF4-FFF2-40B4-BE49-F238E27FC236}">
                <a16:creationId xmlns:a16="http://schemas.microsoft.com/office/drawing/2014/main" id="{0BD4A12B-C442-3C99-5816-FA8B745334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803" y="1246394"/>
            <a:ext cx="627024" cy="237067"/>
          </a:xfrm>
          <a:prstGeom prst="rect">
            <a:avLst/>
          </a:prstGeom>
        </p:spPr>
      </p:pic>
      <p:pic>
        <p:nvPicPr>
          <p:cNvPr id="25" name="17 Imagen">
            <a:extLst>
              <a:ext uri="{FF2B5EF4-FFF2-40B4-BE49-F238E27FC236}">
                <a16:creationId xmlns:a16="http://schemas.microsoft.com/office/drawing/2014/main" id="{6673D32F-7452-B650-4364-F514CEBB4A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24" y="4440878"/>
            <a:ext cx="453116" cy="317673"/>
          </a:xfrm>
          <a:prstGeom prst="rect">
            <a:avLst/>
          </a:prstGeom>
        </p:spPr>
      </p:pic>
      <p:pic>
        <p:nvPicPr>
          <p:cNvPr id="26" name="Picture 2" descr="Resultado de imagen para compensar logo">
            <a:extLst>
              <a:ext uri="{FF2B5EF4-FFF2-40B4-BE49-F238E27FC236}">
                <a16:creationId xmlns:a16="http://schemas.microsoft.com/office/drawing/2014/main" id="{E18650AE-E5E6-C497-2186-13FB88BE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49" y="4082410"/>
            <a:ext cx="73560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4 Imagen">
            <a:extLst>
              <a:ext uri="{FF2B5EF4-FFF2-40B4-BE49-F238E27FC236}">
                <a16:creationId xmlns:a16="http://schemas.microsoft.com/office/drawing/2014/main" id="{0EEEBC21-E264-5052-E7F7-454ABCCEA0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7" y="2907861"/>
            <a:ext cx="938667" cy="186244"/>
          </a:xfrm>
          <a:prstGeom prst="rect">
            <a:avLst/>
          </a:prstGeom>
        </p:spPr>
      </p:pic>
      <p:pic>
        <p:nvPicPr>
          <p:cNvPr id="28" name="Picture 6" descr="Resultado de imagen para itau">
            <a:extLst>
              <a:ext uri="{FF2B5EF4-FFF2-40B4-BE49-F238E27FC236}">
                <a16:creationId xmlns:a16="http://schemas.microsoft.com/office/drawing/2014/main" id="{7512BD03-36E2-1617-77F1-F6DB686AD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9" y="2496935"/>
            <a:ext cx="236655" cy="2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n relacionada">
            <a:extLst>
              <a:ext uri="{FF2B5EF4-FFF2-40B4-BE49-F238E27FC236}">
                <a16:creationId xmlns:a16="http://schemas.microsoft.com/office/drawing/2014/main" id="{1F283E74-0650-5D50-78C5-01B4A8D7A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10346" r="16491" b="10528"/>
          <a:stretch/>
        </p:blipFill>
        <p:spPr bwMode="auto">
          <a:xfrm>
            <a:off x="2090093" y="2445628"/>
            <a:ext cx="354774" cy="3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11 Imagen">
            <a:extLst>
              <a:ext uri="{FF2B5EF4-FFF2-40B4-BE49-F238E27FC236}">
                <a16:creationId xmlns:a16="http://schemas.microsoft.com/office/drawing/2014/main" id="{95D0101A-3881-506E-6307-0F2FC35D877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1" y="2445628"/>
            <a:ext cx="483686" cy="280850"/>
          </a:xfrm>
          <a:prstGeom prst="rect">
            <a:avLst/>
          </a:prstGeom>
        </p:spPr>
      </p:pic>
      <p:pic>
        <p:nvPicPr>
          <p:cNvPr id="31" name="12 Imagen">
            <a:extLst>
              <a:ext uri="{FF2B5EF4-FFF2-40B4-BE49-F238E27FC236}">
                <a16:creationId xmlns:a16="http://schemas.microsoft.com/office/drawing/2014/main" id="{12EB5E3E-B79F-4772-E993-CFA9DA0F55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04" y="2065156"/>
            <a:ext cx="779550" cy="171599"/>
          </a:xfrm>
          <a:prstGeom prst="rect">
            <a:avLst/>
          </a:prstGeom>
        </p:spPr>
      </p:pic>
      <p:pic>
        <p:nvPicPr>
          <p:cNvPr id="32" name="Picture 2" descr="Préstamo de Libre Inversión en Scotiabank Colpatria - Créditos Faciles">
            <a:extLst>
              <a:ext uri="{FF2B5EF4-FFF2-40B4-BE49-F238E27FC236}">
                <a16:creationId xmlns:a16="http://schemas.microsoft.com/office/drawing/2014/main" id="{687E0B77-3787-F820-79BA-1F00B8C9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41" y="2393357"/>
            <a:ext cx="764988" cy="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2972CA9-FC29-382E-36A1-75F71FE9DE96}"/>
              </a:ext>
            </a:extLst>
          </p:cNvPr>
          <p:cNvSpPr txBox="1"/>
          <p:nvPr/>
        </p:nvSpPr>
        <p:spPr>
          <a:xfrm>
            <a:off x="8617729" y="2671662"/>
            <a:ext cx="179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</a:rPr>
              <a:t>Real Estate</a:t>
            </a:r>
          </a:p>
        </p:txBody>
      </p:sp>
      <p:sp>
        <p:nvSpPr>
          <p:cNvPr id="34" name="35 CuadroTexto">
            <a:extLst>
              <a:ext uri="{FF2B5EF4-FFF2-40B4-BE49-F238E27FC236}">
                <a16:creationId xmlns:a16="http://schemas.microsoft.com/office/drawing/2014/main" id="{AD987F4E-5EB8-1054-2DF6-2E19DBD2DF3E}"/>
              </a:ext>
            </a:extLst>
          </p:cNvPr>
          <p:cNvSpPr txBox="1"/>
          <p:nvPr/>
        </p:nvSpPr>
        <p:spPr>
          <a:xfrm>
            <a:off x="1643620" y="6594820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$4.058,92 </a:t>
            </a:r>
            <a:r>
              <a:rPr lang="es-CO" sz="1400" dirty="0"/>
              <a:t>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FBFCBD64-D6A3-3770-7416-4A0193379E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71493" y="2650710"/>
            <a:ext cx="1158310" cy="57822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846D13F-E94B-1429-6CFF-C5F4714382B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45914" y="6163990"/>
            <a:ext cx="744785" cy="266406"/>
          </a:xfrm>
          <a:prstGeom prst="rect">
            <a:avLst/>
          </a:prstGeom>
        </p:spPr>
      </p:pic>
      <p:pic>
        <p:nvPicPr>
          <p:cNvPr id="37" name="Picture 2" descr="ᐈ Sucursal 【Banco Finandina】 en Kr 43A No. 23 - 49 Local 134 Centro ...">
            <a:extLst>
              <a:ext uri="{FF2B5EF4-FFF2-40B4-BE49-F238E27FC236}">
                <a16:creationId xmlns:a16="http://schemas.microsoft.com/office/drawing/2014/main" id="{82035B94-0D15-55C1-09DB-96C0F1BA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32" y="5908393"/>
            <a:ext cx="652167" cy="2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0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8725312" y="385114"/>
            <a:ext cx="2332314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Portfolio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2" name="34 CuadroTexto">
            <a:extLst>
              <a:ext uri="{FF2B5EF4-FFF2-40B4-BE49-F238E27FC236}">
                <a16:creationId xmlns:a16="http://schemas.microsoft.com/office/drawing/2014/main" id="{6107E48D-92DB-8CD2-7BF4-81431F776EC4}"/>
              </a:ext>
            </a:extLst>
          </p:cNvPr>
          <p:cNvSpPr txBox="1"/>
          <p:nvPr/>
        </p:nvSpPr>
        <p:spPr>
          <a:xfrm>
            <a:off x="1678865" y="1317734"/>
            <a:ext cx="877551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Our total asset under management outstanding rose to USD $</a:t>
            </a:r>
            <a:r>
              <a:rPr lang="es-E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0</a:t>
            </a:r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es-ES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8</a:t>
            </a:r>
            <a:r>
              <a:rPr lang="x-none" sz="1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billions and involves different kinds of assets.</a:t>
            </a:r>
            <a:endParaRPr lang="es-CO" sz="1400" dirty="0">
              <a:solidFill>
                <a:srgbClr val="00123F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3" name="35 CuadroTexto">
            <a:extLst>
              <a:ext uri="{FF2B5EF4-FFF2-40B4-BE49-F238E27FC236}">
                <a16:creationId xmlns:a16="http://schemas.microsoft.com/office/drawing/2014/main" id="{CCED92B5-1E96-1A17-97AE-724DB39B537F}"/>
              </a:ext>
            </a:extLst>
          </p:cNvPr>
          <p:cNvSpPr txBox="1"/>
          <p:nvPr/>
        </p:nvSpPr>
        <p:spPr>
          <a:xfrm>
            <a:off x="0" y="6550223"/>
            <a:ext cx="6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: Titularizadora Colombiana. *</a:t>
            </a:r>
            <a:r>
              <a:rPr lang="es-ES" sz="1400" dirty="0" err="1">
                <a:ea typeface="Segoe UI" panose="020B0502040204020203" pitchFamily="34" charset="0"/>
                <a:cs typeface="Segoe UI" panose="020B0502040204020203" pitchFamily="34" charset="0"/>
              </a:rPr>
              <a:t>Parity</a:t>
            </a:r>
            <a:r>
              <a:rPr lang="es-ES" sz="1400" dirty="0">
                <a:ea typeface="Segoe UI" panose="020B0502040204020203" pitchFamily="34" charset="0"/>
                <a:cs typeface="Segoe UI" panose="020B0502040204020203" pitchFamily="34" charset="0"/>
              </a:rPr>
              <a:t> COP/USD= $4.058,92 </a:t>
            </a:r>
            <a:endParaRPr lang="es-CO" sz="14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8 CuadroTexto">
            <a:extLst>
              <a:ext uri="{FF2B5EF4-FFF2-40B4-BE49-F238E27FC236}">
                <a16:creationId xmlns:a16="http://schemas.microsoft.com/office/drawing/2014/main" id="{307F24DF-1790-7F0F-198E-670B887806BA}"/>
              </a:ext>
            </a:extLst>
          </p:cNvPr>
          <p:cNvSpPr txBox="1"/>
          <p:nvPr/>
        </p:nvSpPr>
        <p:spPr>
          <a:xfrm>
            <a:off x="9098874" y="2150354"/>
            <a:ext cx="2852737" cy="58477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Portfolio Structure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</a:t>
            </a:r>
            <a:r>
              <a:rPr lang="es-CO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billion</a:t>
            </a:r>
            <a:r>
              <a:rPr lang="es-CO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sp>
        <p:nvSpPr>
          <p:cNvPr id="5" name="37 CuadroTexto">
            <a:extLst>
              <a:ext uri="{FF2B5EF4-FFF2-40B4-BE49-F238E27FC236}">
                <a16:creationId xmlns:a16="http://schemas.microsoft.com/office/drawing/2014/main" id="{C5F0F453-B9E5-98E3-8F59-BFBCCA808877}"/>
              </a:ext>
            </a:extLst>
          </p:cNvPr>
          <p:cNvSpPr txBox="1"/>
          <p:nvPr/>
        </p:nvSpPr>
        <p:spPr>
          <a:xfrm>
            <a:off x="706349" y="2077195"/>
            <a:ext cx="289571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Issuance by Year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million)</a:t>
            </a:r>
          </a:p>
        </p:txBody>
      </p:sp>
      <p:sp>
        <p:nvSpPr>
          <p:cNvPr id="6" name="37 CuadroTexto">
            <a:extLst>
              <a:ext uri="{FF2B5EF4-FFF2-40B4-BE49-F238E27FC236}">
                <a16:creationId xmlns:a16="http://schemas.microsoft.com/office/drawing/2014/main" id="{5A9D5FFA-FC0D-3A8C-C60F-A87FE20BDE2C}"/>
              </a:ext>
            </a:extLst>
          </p:cNvPr>
          <p:cNvSpPr txBox="1"/>
          <p:nvPr/>
        </p:nvSpPr>
        <p:spPr>
          <a:xfrm>
            <a:off x="4666049" y="1862638"/>
            <a:ext cx="3368842" cy="861774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Asset-Backed Securities Outstanding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(USD b</a:t>
            </a:r>
            <a:r>
              <a:rPr lang="en-US" sz="1400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illion</a:t>
            </a:r>
            <a:r>
              <a:rPr lang="en-US" sz="14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  <p:graphicFrame>
        <p:nvGraphicFramePr>
          <p:cNvPr id="7" name="5 Gráfico">
            <a:extLst>
              <a:ext uri="{FF2B5EF4-FFF2-40B4-BE49-F238E27FC236}">
                <a16:creationId xmlns:a16="http://schemas.microsoft.com/office/drawing/2014/main" id="{974F2C29-DB91-1E4F-679F-BC17230AD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700828"/>
              </p:ext>
            </p:extLst>
          </p:nvPr>
        </p:nvGraphicFramePr>
        <p:xfrm>
          <a:off x="8585025" y="3030716"/>
          <a:ext cx="4600575" cy="279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4 Gráfico">
            <a:extLst>
              <a:ext uri="{FF2B5EF4-FFF2-40B4-BE49-F238E27FC236}">
                <a16:creationId xmlns:a16="http://schemas.microsoft.com/office/drawing/2014/main" id="{79E7D43B-D475-F62F-725F-065DA8A1E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596878"/>
              </p:ext>
            </p:extLst>
          </p:nvPr>
        </p:nvGraphicFramePr>
        <p:xfrm>
          <a:off x="4083169" y="3581392"/>
          <a:ext cx="4572000" cy="278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F892578-26C8-1FD4-C900-882C319B7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953077"/>
              </p:ext>
            </p:extLst>
          </p:nvPr>
        </p:nvGraphicFramePr>
        <p:xfrm>
          <a:off x="94049" y="2996108"/>
          <a:ext cx="4059263" cy="319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5740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FBB40B7-D906-40F1-2EB9-3CF5125D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13" name="5 CuadroTexto">
            <a:extLst>
              <a:ext uri="{FF2B5EF4-FFF2-40B4-BE49-F238E27FC236}">
                <a16:creationId xmlns:a16="http://schemas.microsoft.com/office/drawing/2014/main" id="{577412AE-5A3B-850F-B83B-69F0C0FBDFBA}"/>
              </a:ext>
            </a:extLst>
          </p:cNvPr>
          <p:cNvSpPr txBox="1"/>
          <p:nvPr/>
        </p:nvSpPr>
        <p:spPr>
          <a:xfrm>
            <a:off x="9067800" y="334136"/>
            <a:ext cx="2158218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Duties</a:t>
            </a:r>
            <a:endParaRPr lang="es-CO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DB1041EC-1FA6-7324-3A13-0ACBD8F63F99}"/>
              </a:ext>
            </a:extLst>
          </p:cNvPr>
          <p:cNvSpPr txBox="1"/>
          <p:nvPr/>
        </p:nvSpPr>
        <p:spPr>
          <a:xfrm>
            <a:off x="4497184" y="1191490"/>
            <a:ext cx="297682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>
                <a:solidFill>
                  <a:srgbClr val="FFFFFF"/>
                </a:solidFill>
              </a:rPr>
              <a:t>Main</a:t>
            </a:r>
            <a:r>
              <a:rPr lang="es-CO" b="1" dirty="0">
                <a:solidFill>
                  <a:srgbClr val="FFFFFF"/>
                </a:solidFill>
              </a:rPr>
              <a:t> </a:t>
            </a:r>
            <a:r>
              <a:rPr lang="es-CO" b="1" dirty="0" err="1">
                <a:solidFill>
                  <a:srgbClr val="FFFFFF"/>
                </a:solidFill>
              </a:rPr>
              <a:t>Duties</a:t>
            </a:r>
            <a:r>
              <a:rPr lang="es-CO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magen 5" descr="Forma&#10;&#10;Descripción generada automáticamente con confianza baja">
            <a:extLst>
              <a:ext uri="{FF2B5EF4-FFF2-40B4-BE49-F238E27FC236}">
                <a16:creationId xmlns:a16="http://schemas.microsoft.com/office/drawing/2014/main" id="{1CAA511B-58DA-FFEE-973B-E0D49CFAB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02" y="1951161"/>
            <a:ext cx="707240" cy="7072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279D48D-B502-96DB-FF4F-0E3340133A05}"/>
              </a:ext>
            </a:extLst>
          </p:cNvPr>
          <p:cNvSpPr txBox="1"/>
          <p:nvPr/>
        </p:nvSpPr>
        <p:spPr>
          <a:xfrm>
            <a:off x="2503807" y="2750158"/>
            <a:ext cx="1278553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 err="1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Structuring</a:t>
            </a:r>
            <a:endParaRPr kumimoji="0" lang="es-CO" sz="2000" b="1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16CE11B1-BAB1-6423-C70A-068D3E2C7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68" y="1784640"/>
            <a:ext cx="949682" cy="9496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3F5EA2-EE42-E7DA-1150-7D9A352D36D1}"/>
              </a:ext>
            </a:extLst>
          </p:cNvPr>
          <p:cNvSpPr txBox="1"/>
          <p:nvPr/>
        </p:nvSpPr>
        <p:spPr>
          <a:xfrm>
            <a:off x="5362350" y="2734322"/>
            <a:ext cx="1216870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 err="1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Placement</a:t>
            </a:r>
            <a:endParaRPr kumimoji="0" lang="es-CO" sz="2000" b="1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CB3E5A-ACF6-7A4A-A2F8-1E36FBFD71FF}"/>
              </a:ext>
            </a:extLst>
          </p:cNvPr>
          <p:cNvSpPr txBox="1"/>
          <p:nvPr/>
        </p:nvSpPr>
        <p:spPr>
          <a:xfrm>
            <a:off x="8159210" y="2750158"/>
            <a:ext cx="1518683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000" b="1" i="0" u="none" strike="noStrike" cap="none" spc="0" normalizeH="0" baseline="0" dirty="0">
                <a:ln>
                  <a:noFill/>
                </a:ln>
                <a:solidFill>
                  <a:srgbClr val="00123F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Management</a:t>
            </a: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445B4BEB-E8D2-2CEE-175C-A9C01BC83C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94" y="1846967"/>
            <a:ext cx="811434" cy="811434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DB9F253-9CB3-947C-66EB-E199E9EE91F5}"/>
              </a:ext>
            </a:extLst>
          </p:cNvPr>
          <p:cNvSpPr/>
          <p:nvPr/>
        </p:nvSpPr>
        <p:spPr>
          <a:xfrm>
            <a:off x="1882698" y="3426663"/>
            <a:ext cx="2588912" cy="32705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52741A-3170-5BF5-E8C8-A07490399DD5}"/>
              </a:ext>
            </a:extLst>
          </p:cNvPr>
          <p:cNvSpPr txBox="1"/>
          <p:nvPr/>
        </p:nvSpPr>
        <p:spPr>
          <a:xfrm>
            <a:off x="2111801" y="3579350"/>
            <a:ext cx="229601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Standard certification and formulation.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Definition of selection criteria.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Financial structure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Operational structure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Legal structure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Portfolio acquisition.</a:t>
            </a:r>
            <a:endParaRPr kumimoji="0" lang="es-CO" b="0" i="0" u="none" strike="noStrike" cap="none" spc="0" normalizeH="0" baseline="0" dirty="0">
              <a:ln>
                <a:noFill/>
              </a:ln>
              <a:solidFill>
                <a:srgbClr val="00123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8EA9B72C-1CAD-266C-AAB2-D414265F7199}"/>
              </a:ext>
            </a:extLst>
          </p:cNvPr>
          <p:cNvSpPr/>
          <p:nvPr/>
        </p:nvSpPr>
        <p:spPr>
          <a:xfrm>
            <a:off x="4745507" y="3390150"/>
            <a:ext cx="2588912" cy="3270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FD8193-49D9-DA8C-483F-45F38F18BC5B}"/>
              </a:ext>
            </a:extLst>
          </p:cNvPr>
          <p:cNvSpPr txBox="1"/>
          <p:nvPr/>
        </p:nvSpPr>
        <p:spPr>
          <a:xfrm>
            <a:off x="4947995" y="3815489"/>
            <a:ext cx="2227506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Commercial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Management.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Investor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Visits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Coupon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Rate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Definition</a:t>
            </a: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s-CO" b="0" i="0" dirty="0" err="1">
                <a:solidFill>
                  <a:srgbClr val="0D0D0D"/>
                </a:solidFill>
                <a:effectLst/>
                <a:latin typeface="Söhne"/>
              </a:rPr>
              <a:t>Allocation</a:t>
            </a:r>
            <a:r>
              <a:rPr lang="es-CO" dirty="0">
                <a:solidFill>
                  <a:srgbClr val="0D0D0D"/>
                </a:solidFill>
                <a:latin typeface="Söhne"/>
              </a:rPr>
              <a:t>. </a:t>
            </a:r>
            <a:endParaRPr lang="es-CO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B4C3FEB-E55E-1D6D-4001-241E3806E7E8}"/>
              </a:ext>
            </a:extLst>
          </p:cNvPr>
          <p:cNvSpPr/>
          <p:nvPr/>
        </p:nvSpPr>
        <p:spPr>
          <a:xfrm>
            <a:off x="7627320" y="3390150"/>
            <a:ext cx="2588912" cy="3270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747A47-2FAF-2841-34FF-08B3D3D2BC72}"/>
              </a:ext>
            </a:extLst>
          </p:cNvPr>
          <p:cNvSpPr txBox="1"/>
          <p:nvPr/>
        </p:nvSpPr>
        <p:spPr>
          <a:xfrm>
            <a:off x="7920221" y="3542837"/>
            <a:ext cx="229601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Asset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Liability Management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Investor Relations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Market Issuance Reports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Development of the Securities Market - Secondary Market</a:t>
            </a:r>
          </a:p>
        </p:txBody>
      </p:sp>
    </p:spTree>
    <p:extLst>
      <p:ext uri="{BB962C8B-B14F-4D97-AF65-F5344CB8AC3E}">
        <p14:creationId xmlns:p14="http://schemas.microsoft.com/office/powerpoint/2010/main" val="15668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8143D-B1AF-EA87-41CD-F3C79419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CF0282-5EA5-ED45-B60E-26677B9C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1491"/>
          </a:xfrm>
          <a:prstGeom prst="rect">
            <a:avLst/>
          </a:prstGeom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id="{F3AED9E2-FF83-C019-3B0C-A50E006237A5}"/>
              </a:ext>
            </a:extLst>
          </p:cNvPr>
          <p:cNvSpPr txBox="1"/>
          <p:nvPr/>
        </p:nvSpPr>
        <p:spPr>
          <a:xfrm>
            <a:off x="7163275" y="348230"/>
            <a:ext cx="5028725" cy="523218"/>
          </a:xfrm>
          <a:prstGeom prst="rect">
            <a:avLst/>
          </a:prstGeom>
          <a:noFill/>
          <a:ln w="12700" cap="flat">
            <a:noFill/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Our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Main</a:t>
            </a:r>
            <a:r>
              <a:rPr lang="es-ES" sz="28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Calibri"/>
              </a:rPr>
              <a:t>Strenghts</a:t>
            </a:r>
            <a:endParaRPr lang="es-CO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9E77F0-1959-346B-CF40-5851DD6E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800" y="6279677"/>
            <a:ext cx="1729900" cy="4883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05A911-09CC-9B59-54A7-2D43D28F0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34" y="2169928"/>
            <a:ext cx="11260022" cy="327394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42D4B94-F7E7-4411-8450-E3FE1F4DC85D}"/>
              </a:ext>
            </a:extLst>
          </p:cNvPr>
          <p:cNvSpPr/>
          <p:nvPr/>
        </p:nvSpPr>
        <p:spPr>
          <a:xfrm>
            <a:off x="11342670" y="5311739"/>
            <a:ext cx="215757" cy="2671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07C92AF-45AF-8D47-44BD-293AE1147AF3}"/>
              </a:ext>
            </a:extLst>
          </p:cNvPr>
          <p:cNvSpPr/>
          <p:nvPr/>
        </p:nvSpPr>
        <p:spPr>
          <a:xfrm>
            <a:off x="1359568" y="3982453"/>
            <a:ext cx="1106906" cy="18047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33B71A-3D0A-1A2C-D368-8E03B96E4422}"/>
              </a:ext>
            </a:extLst>
          </p:cNvPr>
          <p:cNvSpPr txBox="1"/>
          <p:nvPr/>
        </p:nvSpPr>
        <p:spPr>
          <a:xfrm>
            <a:off x="1379232" y="3928632"/>
            <a:ext cx="12066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originador</a:t>
            </a:r>
            <a:endParaRPr lang="es-CO" sz="15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B5F2C2-50E4-9943-0B40-28BE8CC552C9}"/>
              </a:ext>
            </a:extLst>
          </p:cNvPr>
          <p:cNvSpPr txBox="1"/>
          <p:nvPr/>
        </p:nvSpPr>
        <p:spPr>
          <a:xfrm>
            <a:off x="1231688" y="2283405"/>
            <a:ext cx="4864312" cy="3262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Leader in the securitization market, with 23 years of experience, 81 issuances, and over $6.7 billion issued.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Turnkey process: No intermediaries required. All activities are carried out by Titularizadora Colombiana.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Originator’s cost coverage: The originator does not incur initial, fixed, variable, or commission expenses. These costs are borne by the SPV.</a:t>
            </a:r>
          </a:p>
          <a:p>
            <a:endParaRPr lang="en-US" sz="105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The SPV is not subject to tax liability (no income tax, VAT exemption, and Financial Transactions Tax).</a:t>
            </a:r>
            <a:endParaRPr lang="es-CO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57F2276-5F3A-ADEC-0FBA-6D33EE93FEE6}"/>
              </a:ext>
            </a:extLst>
          </p:cNvPr>
          <p:cNvSpPr txBox="1"/>
          <p:nvPr/>
        </p:nvSpPr>
        <p:spPr>
          <a:xfrm>
            <a:off x="7627398" y="2177139"/>
            <a:ext cx="4450302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Automatic registration and approval of mortgage issuances with the SFC (approval within 3 to 5 days).</a:t>
            </a:r>
          </a:p>
          <a:p>
            <a:endParaRPr lang="en-US" sz="14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Consolidated relationship with institutional investors interested in this asset class.</a:t>
            </a:r>
          </a:p>
          <a:p>
            <a:endParaRPr lang="en-US" sz="16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Expert, specialized, and highly qualified team.</a:t>
            </a:r>
          </a:p>
          <a:p>
            <a:endParaRPr lang="en-US" sz="1600" noProof="1">
              <a:solidFill>
                <a:schemeClr val="tx2">
                  <a:lumMod val="50000"/>
                </a:schemeClr>
              </a:solidFill>
            </a:endParaRPr>
          </a:p>
          <a:p>
            <a:endParaRPr lang="en-US" noProof="1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noProof="1">
                <a:solidFill>
                  <a:schemeClr val="tx2">
                    <a:lumMod val="50000"/>
                  </a:schemeClr>
                </a:solidFill>
              </a:rPr>
              <a:t>We share best market practices in portfolio origination and management.</a:t>
            </a:r>
            <a:endParaRPr lang="es-CO" sz="1600" noProof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3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A2F79E7-CE27-4CDC-8A31-0877DE70C68D}">
  <we:reference id="1f4df590-35fc-4b16-a239-39709f9d8a74" version="1.0.0.1" store="EXCatalog" storeType="EXCatalog"/>
  <we:alternateReferences>
    <we:reference id="WA104381063" version="1.0.0.1" store="es-C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F445E5D9244856611AD892AB026" ma:contentTypeVersion="14" ma:contentTypeDescription="Crear nuevo documento." ma:contentTypeScope="" ma:versionID="93a84eae13d971c4ff5168974b905fc5">
  <xsd:schema xmlns:xsd="http://www.w3.org/2001/XMLSchema" xmlns:xs="http://www.w3.org/2001/XMLSchema" xmlns:p="http://schemas.microsoft.com/office/2006/metadata/properties" xmlns:ns3="a8bb25d5-6434-46b3-97cc-533b22034c9a" xmlns:ns4="c413dee3-a1f4-4f0c-add7-cd351dc497fb" targetNamespace="http://schemas.microsoft.com/office/2006/metadata/properties" ma:root="true" ma:fieldsID="5180269bdda4b4cb65ae788eb6b70c62" ns3:_="" ns4:_="">
    <xsd:import namespace="a8bb25d5-6434-46b3-97cc-533b22034c9a"/>
    <xsd:import namespace="c413dee3-a1f4-4f0c-add7-cd351dc497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b25d5-6434-46b3-97cc-533b2203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3dee3-a1f4-4f0c-add7-cd351dc49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8bb25d5-6434-46b3-97cc-533b22034c9a" xsi:nil="true"/>
  </documentManagement>
</p:properties>
</file>

<file path=customXml/itemProps1.xml><?xml version="1.0" encoding="utf-8"?>
<ds:datastoreItem xmlns:ds="http://schemas.openxmlformats.org/officeDocument/2006/customXml" ds:itemID="{5E7A8BCE-7610-4572-9609-3617A4F931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D9D388-B296-4A25-AB70-545957858E55}">
  <ds:schemaRefs>
    <ds:schemaRef ds:uri="a8bb25d5-6434-46b3-97cc-533b22034c9a"/>
    <ds:schemaRef ds:uri="c413dee3-a1f4-4f0c-add7-cd351dc497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1CA13A-EC9D-4679-A1DC-2313B5A86004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a8bb25d5-6434-46b3-97cc-533b22034c9a"/>
    <ds:schemaRef ds:uri="http://schemas.openxmlformats.org/package/2006/metadata/core-properties"/>
    <ds:schemaRef ds:uri="c413dee3-a1f4-4f0c-add7-cd351dc497fb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f5ecec1-7316-4245-a643-196aecf82852}" enabled="1" method="Standard" siteId="{83dc80aa-cf2d-4562-ab6d-528a30f2f8f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1966</Words>
  <Application>Microsoft Office PowerPoint</Application>
  <PresentationFormat>Panorámica</PresentationFormat>
  <Paragraphs>450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-apple-system</vt:lpstr>
      <vt:lpstr>Arial</vt:lpstr>
      <vt:lpstr>Arial MT</vt:lpstr>
      <vt:lpstr>Calibri</vt:lpstr>
      <vt:lpstr>Calibri Light</vt:lpstr>
      <vt:lpstr>Century Gothic</vt:lpstr>
      <vt:lpstr>Georgia</vt:lpstr>
      <vt:lpstr>Inter</vt:lpstr>
      <vt:lpstr>Open Sans</vt:lpstr>
      <vt:lpstr>Segoe UI</vt:lpstr>
      <vt:lpstr>Söhne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Pablo Nino</cp:lastModifiedBy>
  <cp:revision>105</cp:revision>
  <dcterms:created xsi:type="dcterms:W3CDTF">2023-09-15T21:14:33Z</dcterms:created>
  <dcterms:modified xsi:type="dcterms:W3CDTF">2025-01-21T14:38:27Z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0x0101000CCEFF445E5D9244856611AD892AB026</vt:lpwstr>
  </property>
  <property fmtid="{D5CDD505-2E9C-101B-9397-08002B2CF9AE}" pid="3" name="MSIP_Label_9f5ecec1-7316-4245-a643-196aecf82852_Enabled">
    <vt:lpwstr>true</vt:lpwstr>
  </property>
  <property fmtid="{D5CDD505-2E9C-101B-9397-08002B2CF9AE}" pid="4" name="MSIP_Label_9f5ecec1-7316-4245-a643-196aecf82852_SetDate">
    <vt:lpwstr>2023-09-20T16:54:46Z</vt:lpwstr>
  </property>
  <property fmtid="{D5CDD505-2E9C-101B-9397-08002B2CF9AE}" pid="5" name="MSIP_Label_9f5ecec1-7316-4245-a643-196aecf82852_Method">
    <vt:lpwstr>Standard</vt:lpwstr>
  </property>
  <property fmtid="{D5CDD505-2E9C-101B-9397-08002B2CF9AE}" pid="6" name="MSIP_Label_9f5ecec1-7316-4245-a643-196aecf82852_Name">
    <vt:lpwstr>Publica</vt:lpwstr>
  </property>
  <property fmtid="{D5CDD505-2E9C-101B-9397-08002B2CF9AE}" pid="7" name="MSIP_Label_9f5ecec1-7316-4245-a643-196aecf82852_SiteId">
    <vt:lpwstr>83dc80aa-cf2d-4562-ab6d-528a30f2f8f0</vt:lpwstr>
  </property>
  <property fmtid="{D5CDD505-2E9C-101B-9397-08002B2CF9AE}" pid="8" name="MSIP_Label_9f5ecec1-7316-4245-a643-196aecf82852_ActionId">
    <vt:lpwstr>9c4365bc-a9ba-4368-87ac-11372abeef33</vt:lpwstr>
  </property>
  <property fmtid="{D5CDD505-2E9C-101B-9397-08002B2CF9AE}" pid="9" name="MSIP_Label_9f5ecec1-7316-4245-a643-196aecf82852_ContentBits">
    <vt:lpwstr>0</vt:lpwstr>
  </property>
  <property fmtid="{D5CDD505-2E9C-101B-9397-08002B2CF9AE}" pid="10" name="MediaServiceImageTags">
    <vt:lpwstr/>
  </property>
</Properties>
</file>